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768A4-FE0F-4049-AC6F-9E0DA7DB0DE0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5B210-6D09-4630-B0CA-BF4DF97A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67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624069-7378-4369-92D7-C3E00ABC960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3D6D78-2742-446D-9F26-78E718A7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 for (first time)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Jessica L. </a:t>
            </a:r>
            <a:r>
              <a:rPr lang="en-US" dirty="0" err="1" smtClean="0"/>
              <a:t>Collett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the semester goes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Protect your time</a:t>
            </a:r>
          </a:p>
          <a:p>
            <a:pPr lvl="1"/>
            <a:r>
              <a:rPr lang="en-US" dirty="0" smtClean="0"/>
              <a:t>Delineate specific teaching time</a:t>
            </a:r>
          </a:p>
          <a:p>
            <a:pPr lvl="2"/>
            <a:r>
              <a:rPr lang="en-US" dirty="0" smtClean="0"/>
              <a:t>This includes reading and answering emails!</a:t>
            </a:r>
          </a:p>
          <a:p>
            <a:pPr lvl="1"/>
            <a:r>
              <a:rPr lang="en-US" dirty="0" smtClean="0"/>
              <a:t>Keep up with research</a:t>
            </a:r>
          </a:p>
          <a:p>
            <a:pPr lvl="2"/>
            <a:r>
              <a:rPr lang="en-US" dirty="0" smtClean="0"/>
              <a:t>Being a faculty member is about balancing research and teaching; now is the time to master that balance.</a:t>
            </a:r>
          </a:p>
          <a:p>
            <a:pPr lvl="1"/>
            <a:r>
              <a:rPr lang="en-US" dirty="0" smtClean="0"/>
              <a:t>Encourage students to be involved </a:t>
            </a:r>
            <a:r>
              <a:rPr lang="en-US" u="sng" dirty="0" smtClean="0"/>
              <a:t>without you</a:t>
            </a:r>
          </a:p>
          <a:p>
            <a:pPr lvl="2"/>
            <a:r>
              <a:rPr lang="en-US" dirty="0" smtClean="0"/>
              <a:t>Create a buddy system or groups for students to lean on</a:t>
            </a:r>
          </a:p>
          <a:p>
            <a:pPr lvl="2"/>
            <a:r>
              <a:rPr lang="en-US" dirty="0" smtClean="0"/>
              <a:t>Encourage students to form study groups, review together…</a:t>
            </a:r>
          </a:p>
          <a:p>
            <a:pPr lvl="2"/>
            <a:r>
              <a:rPr lang="en-US" dirty="0" smtClean="0"/>
              <a:t>Solicit exam questions from students, incorporate peer review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Solicit feedback (again).</a:t>
            </a:r>
          </a:p>
          <a:p>
            <a:r>
              <a:rPr lang="en-US" dirty="0" smtClean="0"/>
              <a:t>Prep for next time.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the semester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the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Solicit more feedback.</a:t>
            </a:r>
          </a:p>
          <a:p>
            <a:pPr lvl="1"/>
            <a:r>
              <a:rPr lang="en-US" dirty="0" smtClean="0"/>
              <a:t>Let students know this was your first time teaching and that you really value the feedback they provide on the CIFs. </a:t>
            </a:r>
          </a:p>
          <a:p>
            <a:pPr lvl="1"/>
            <a:r>
              <a:rPr lang="en-US" dirty="0" smtClean="0"/>
              <a:t>Ask an extra-credit final exam question on their most loved and most hated reading of the semester.</a:t>
            </a:r>
          </a:p>
          <a:p>
            <a:pPr lvl="2"/>
            <a:r>
              <a:rPr lang="en-US" dirty="0" smtClean="0"/>
              <a:t>making sure they articulate rationale for these choices</a:t>
            </a:r>
          </a:p>
          <a:p>
            <a:pPr lvl="1"/>
            <a:r>
              <a:rPr lang="en-US" dirty="0" smtClean="0"/>
              <a:t>Debrief with others.</a:t>
            </a:r>
          </a:p>
          <a:p>
            <a:r>
              <a:rPr lang="en-US" dirty="0" smtClean="0"/>
              <a:t>Prep for next time.</a:t>
            </a:r>
          </a:p>
          <a:p>
            <a:pPr lvl="1"/>
            <a:r>
              <a:rPr lang="en-US" dirty="0" smtClean="0"/>
              <a:t>While it’s still fresh, think about what to toss out, what went over well. Incorporate student concerns from CIF. Then </a:t>
            </a:r>
            <a:r>
              <a:rPr lang="en-US" u="sng" dirty="0" smtClean="0"/>
              <a:t>let it go</a:t>
            </a:r>
            <a:r>
              <a:rPr lang="en-US" dirty="0" smtClean="0"/>
              <a:t> and get back to other things.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Draw from experience.</a:t>
            </a:r>
          </a:p>
          <a:p>
            <a:r>
              <a:rPr lang="en-US" i="1" dirty="0" smtClean="0"/>
              <a:t>Let someone else do the work for you.</a:t>
            </a:r>
          </a:p>
          <a:p>
            <a:r>
              <a:rPr lang="en-US" i="1" dirty="0" smtClean="0"/>
              <a:t>Plan ahead.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class begins…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Before the class begins…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from experience.</a:t>
            </a:r>
          </a:p>
          <a:p>
            <a:pPr lvl="1"/>
            <a:r>
              <a:rPr lang="en-US" dirty="0" smtClean="0"/>
              <a:t>Don’t reinvent the wheel.</a:t>
            </a:r>
          </a:p>
          <a:p>
            <a:pPr lvl="2"/>
            <a:r>
              <a:rPr lang="en-US" dirty="0" smtClean="0"/>
              <a:t>Did you take the class that you’re teaching, or TA for it? </a:t>
            </a:r>
          </a:p>
          <a:p>
            <a:pPr lvl="3"/>
            <a:r>
              <a:rPr lang="en-US" dirty="0" smtClean="0"/>
              <a:t>Check out those syllabi or syllabi for similar classes online.</a:t>
            </a:r>
          </a:p>
          <a:p>
            <a:pPr lvl="1"/>
            <a:r>
              <a:rPr lang="en-US" dirty="0" smtClean="0"/>
              <a:t>What kind of reading would </a:t>
            </a:r>
            <a:r>
              <a:rPr lang="en-US" u="sng" dirty="0" smtClean="0"/>
              <a:t>you</a:t>
            </a:r>
            <a:r>
              <a:rPr lang="en-US" dirty="0" smtClean="0"/>
              <a:t> do as an </a:t>
            </a:r>
            <a:r>
              <a:rPr lang="en-US" i="1" dirty="0" smtClean="0"/>
              <a:t>undergraduate </a:t>
            </a:r>
            <a:r>
              <a:rPr lang="en-US" dirty="0" smtClean="0"/>
              <a:t>student? </a:t>
            </a:r>
          </a:p>
          <a:p>
            <a:pPr lvl="1"/>
            <a:r>
              <a:rPr lang="en-US" dirty="0" smtClean="0"/>
              <a:t>What assignments did you love (and learn from)? </a:t>
            </a:r>
          </a:p>
          <a:p>
            <a:pPr lvl="1"/>
            <a:r>
              <a:rPr lang="en-US" dirty="0" smtClean="0"/>
              <a:t>What kind of instructor do you want to be?</a:t>
            </a:r>
          </a:p>
          <a:p>
            <a:pPr lvl="2"/>
            <a:r>
              <a:rPr lang="en-US" dirty="0" smtClean="0"/>
              <a:t>What kind of instructor </a:t>
            </a:r>
            <a:r>
              <a:rPr lang="en-US" u="sng" dirty="0" smtClean="0"/>
              <a:t>can</a:t>
            </a:r>
            <a:r>
              <a:rPr lang="en-US" dirty="0" smtClean="0"/>
              <a:t> you be?</a:t>
            </a:r>
          </a:p>
          <a:p>
            <a:pPr lvl="2"/>
            <a:r>
              <a:rPr lang="en-US" dirty="0" smtClean="0"/>
              <a:t>Play to your strengths. Be yourself.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class begins…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someone else do the work for you.</a:t>
            </a:r>
          </a:p>
          <a:p>
            <a:pPr lvl="1"/>
            <a:r>
              <a:rPr lang="en-US" dirty="0" smtClean="0"/>
              <a:t>Choose a book – whether a reader, a text, or a monograph – to center your course around</a:t>
            </a:r>
          </a:p>
          <a:p>
            <a:pPr lvl="1"/>
            <a:r>
              <a:rPr lang="en-US" dirty="0" smtClean="0"/>
              <a:t>Incorporate components of other people’s syllabi </a:t>
            </a:r>
          </a:p>
          <a:p>
            <a:pPr lvl="2"/>
            <a:r>
              <a:rPr lang="en-US" dirty="0" smtClean="0"/>
              <a:t>assignments, policies, course objectives</a:t>
            </a:r>
          </a:p>
          <a:p>
            <a:r>
              <a:rPr lang="en-US" dirty="0" smtClean="0"/>
              <a:t>Plan ahead.</a:t>
            </a:r>
          </a:p>
          <a:p>
            <a:pPr lvl="1"/>
            <a:r>
              <a:rPr lang="en-US" dirty="0" smtClean="0"/>
              <a:t>Determine your course objectives</a:t>
            </a:r>
          </a:p>
          <a:p>
            <a:pPr lvl="1"/>
            <a:r>
              <a:rPr lang="en-US" dirty="0" smtClean="0"/>
              <a:t>Consider in-class activities</a:t>
            </a:r>
          </a:p>
          <a:p>
            <a:pPr lvl="2"/>
            <a:r>
              <a:rPr lang="en-US" i="1" dirty="0" smtClean="0"/>
              <a:t>Teaching Sociology</a:t>
            </a:r>
          </a:p>
          <a:p>
            <a:pPr lvl="1"/>
            <a:r>
              <a:rPr lang="en-US" dirty="0" smtClean="0"/>
              <a:t>Create a detailed syllabus</a:t>
            </a:r>
          </a:p>
          <a:p>
            <a:pPr lvl="2"/>
            <a:r>
              <a:rPr lang="en-US" dirty="0" smtClean="0"/>
              <a:t>a contract between you and the students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the professor.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get rolling…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get rolling…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/>
          <a:lstStyle/>
          <a:p>
            <a:r>
              <a:rPr lang="en-US" dirty="0" smtClean="0"/>
              <a:t>Be the professor.</a:t>
            </a:r>
          </a:p>
          <a:p>
            <a:pPr lvl="1"/>
            <a:r>
              <a:rPr lang="en-US" dirty="0" smtClean="0"/>
              <a:t>Dress the part</a:t>
            </a:r>
          </a:p>
          <a:p>
            <a:pPr lvl="1"/>
            <a:r>
              <a:rPr lang="en-US" dirty="0" smtClean="0"/>
              <a:t>Be clear with your expectations, stand your ground</a:t>
            </a:r>
          </a:p>
          <a:p>
            <a:pPr lvl="2"/>
            <a:r>
              <a:rPr lang="en-US" dirty="0" smtClean="0"/>
              <a:t>Your job is to educate them, not placate them</a:t>
            </a:r>
          </a:p>
          <a:p>
            <a:pPr lvl="1"/>
            <a:r>
              <a:rPr lang="en-US" dirty="0" smtClean="0"/>
              <a:t>Stay ahead of the reading, lectures, etc.</a:t>
            </a:r>
          </a:p>
          <a:p>
            <a:pPr lvl="1"/>
            <a:r>
              <a:rPr lang="en-US" dirty="0" smtClean="0"/>
              <a:t>Use only the technology that you’re comfortable with</a:t>
            </a:r>
          </a:p>
          <a:p>
            <a:pPr lvl="1"/>
            <a:r>
              <a:rPr lang="en-US" dirty="0" smtClean="0"/>
              <a:t>Be prepared</a:t>
            </a:r>
          </a:p>
          <a:p>
            <a:pPr lvl="1"/>
            <a:r>
              <a:rPr lang="en-US" dirty="0" smtClean="0"/>
              <a:t>Keep your promises </a:t>
            </a:r>
          </a:p>
          <a:p>
            <a:pPr lvl="2"/>
            <a:r>
              <a:rPr lang="en-US" dirty="0" smtClean="0"/>
              <a:t>turn-around time for feedback and grading </a:t>
            </a:r>
          </a:p>
          <a:p>
            <a:pPr lvl="2"/>
            <a:r>
              <a:rPr lang="en-US" dirty="0" smtClean="0"/>
              <a:t>remembering to check into things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a “grounded theory” approach.</a:t>
            </a:r>
          </a:p>
          <a:p>
            <a:r>
              <a:rPr lang="en-US" dirty="0" smtClean="0"/>
              <a:t>Solicit feedback.</a:t>
            </a:r>
          </a:p>
          <a:p>
            <a:r>
              <a:rPr lang="en-US" dirty="0" smtClean="0"/>
              <a:t>Protect your time.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the semester goes on…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the semester goes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a “grounded theory” approach</a:t>
            </a:r>
          </a:p>
          <a:p>
            <a:pPr lvl="1"/>
            <a:r>
              <a:rPr lang="en-US" dirty="0" smtClean="0"/>
              <a:t>It’s doubtful this will be the last time you’ll teach this course. What will you do next time?</a:t>
            </a:r>
          </a:p>
          <a:p>
            <a:pPr lvl="2"/>
            <a:r>
              <a:rPr lang="en-US" dirty="0" smtClean="0"/>
              <a:t>Generate a folder with lecture notes, handouts, clips and comics, etc.</a:t>
            </a:r>
          </a:p>
          <a:p>
            <a:pPr lvl="2"/>
            <a:r>
              <a:rPr lang="en-US" dirty="0" smtClean="0"/>
              <a:t>Make note of what works and what doesn’t</a:t>
            </a:r>
          </a:p>
          <a:p>
            <a:pPr lvl="2"/>
            <a:r>
              <a:rPr lang="en-US" dirty="0" smtClean="0"/>
              <a:t>Write down student examples (from exams, papers, class discussion) to use in subsequent iterations</a:t>
            </a:r>
          </a:p>
          <a:p>
            <a:pPr lvl="1"/>
            <a:r>
              <a:rPr lang="en-US" dirty="0" smtClean="0"/>
              <a:t>Be willing to switch things around</a:t>
            </a:r>
          </a:p>
          <a:p>
            <a:pPr lvl="2"/>
            <a:r>
              <a:rPr lang="en-US" dirty="0" smtClean="0"/>
              <a:t>However, ensure any changes can only </a:t>
            </a:r>
            <a:r>
              <a:rPr lang="en-US" u="sng" dirty="0" smtClean="0"/>
              <a:t>help</a:t>
            </a:r>
            <a:r>
              <a:rPr lang="en-US" dirty="0" smtClean="0"/>
              <a:t> the students!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the semester goes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Solicit feedback</a:t>
            </a:r>
          </a:p>
          <a:p>
            <a:pPr lvl="1"/>
            <a:r>
              <a:rPr lang="en-US" dirty="0" smtClean="0"/>
              <a:t>Mid-term evaluations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What do you like most about this course?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What do you like least about the course?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What changes can </a:t>
            </a:r>
            <a:r>
              <a:rPr lang="en-US" u="sng" dirty="0" smtClean="0"/>
              <a:t>the professor</a:t>
            </a:r>
            <a:r>
              <a:rPr lang="en-US" dirty="0" smtClean="0"/>
              <a:t> make to enhance your learning/experience in this class?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What changes can </a:t>
            </a:r>
            <a:r>
              <a:rPr lang="en-US" u="sng" dirty="0" smtClean="0"/>
              <a:t>you</a:t>
            </a:r>
            <a:r>
              <a:rPr lang="en-US" dirty="0" smtClean="0"/>
              <a:t> make to enhance your learning/experience in this class?</a:t>
            </a:r>
          </a:p>
          <a:p>
            <a:pPr marL="868680" lvl="1" indent="-457200"/>
            <a:r>
              <a:rPr lang="en-US" dirty="0" smtClean="0"/>
              <a:t>Make use of the feedback</a:t>
            </a:r>
          </a:p>
          <a:p>
            <a:pPr marL="1143000" lvl="2" indent="-457200"/>
            <a:r>
              <a:rPr lang="en-US" dirty="0" smtClean="0"/>
              <a:t>Summarize student concerns, respond to them</a:t>
            </a:r>
          </a:p>
          <a:p>
            <a:pPr lvl="1"/>
            <a:r>
              <a:rPr lang="en-US" dirty="0" smtClean="0"/>
              <a:t>Ask a “professional” for advice</a:t>
            </a:r>
          </a:p>
          <a:p>
            <a:pPr lvl="2"/>
            <a:r>
              <a:rPr lang="en-US" dirty="0" smtClean="0"/>
              <a:t>invite them in to watch you teach</a:t>
            </a:r>
          </a:p>
          <a:p>
            <a:pPr marL="1143000" lvl="2" indent="-457200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</TotalTime>
  <Words>649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Tips for (first time) teaching</vt:lpstr>
      <vt:lpstr>Before the class begins…</vt:lpstr>
      <vt:lpstr>Before the class begins…</vt:lpstr>
      <vt:lpstr>Before the class begins…</vt:lpstr>
      <vt:lpstr>When things get rolling…</vt:lpstr>
      <vt:lpstr>When things get rolling…</vt:lpstr>
      <vt:lpstr>As the semester goes on…</vt:lpstr>
      <vt:lpstr>As the semester goes on…</vt:lpstr>
      <vt:lpstr>As the semester goes on…</vt:lpstr>
      <vt:lpstr>As the semester goes on…</vt:lpstr>
      <vt:lpstr>Wrapping up the semester</vt:lpstr>
      <vt:lpstr>Wrapping up the semester</vt:lpstr>
    </vt:vector>
  </TitlesOfParts>
  <Company>University of Notre Dame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(first time) teaching</dc:title>
  <dc:creator>A&amp;L User</dc:creator>
  <cp:lastModifiedBy>Rebecca Overmyer</cp:lastModifiedBy>
  <cp:revision>5</cp:revision>
  <dcterms:created xsi:type="dcterms:W3CDTF">2010-04-08T19:18:59Z</dcterms:created>
  <dcterms:modified xsi:type="dcterms:W3CDTF">2015-05-26T16:23:46Z</dcterms:modified>
</cp:coreProperties>
</file>