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07" r:id="rId3"/>
    <p:sldMasterId id="2147483720" r:id="rId4"/>
    <p:sldMasterId id="2147483733" r:id="rId5"/>
    <p:sldMasterId id="2147483746" r:id="rId6"/>
  </p:sldMasterIdLst>
  <p:notesMasterIdLst>
    <p:notesMasterId r:id="rId52"/>
  </p:notesMasterIdLst>
  <p:sldIdLst>
    <p:sldId id="256" r:id="rId7"/>
    <p:sldId id="275" r:id="rId8"/>
    <p:sldId id="307" r:id="rId9"/>
    <p:sldId id="263" r:id="rId10"/>
    <p:sldId id="278" r:id="rId11"/>
    <p:sldId id="305" r:id="rId12"/>
    <p:sldId id="332" r:id="rId13"/>
    <p:sldId id="271" r:id="rId14"/>
    <p:sldId id="274" r:id="rId15"/>
    <p:sldId id="331" r:id="rId16"/>
    <p:sldId id="327" r:id="rId17"/>
    <p:sldId id="328" r:id="rId18"/>
    <p:sldId id="344" r:id="rId19"/>
    <p:sldId id="333" r:id="rId20"/>
    <p:sldId id="334" r:id="rId21"/>
    <p:sldId id="336" r:id="rId22"/>
    <p:sldId id="335" r:id="rId23"/>
    <p:sldId id="329" r:id="rId24"/>
    <p:sldId id="341" r:id="rId25"/>
    <p:sldId id="342" r:id="rId26"/>
    <p:sldId id="343" r:id="rId27"/>
    <p:sldId id="330" r:id="rId28"/>
    <p:sldId id="345" r:id="rId29"/>
    <p:sldId id="346" r:id="rId30"/>
    <p:sldId id="347" r:id="rId31"/>
    <p:sldId id="339" r:id="rId32"/>
    <p:sldId id="308" r:id="rId33"/>
    <p:sldId id="310" r:id="rId34"/>
    <p:sldId id="312" r:id="rId35"/>
    <p:sldId id="313" r:id="rId36"/>
    <p:sldId id="337" r:id="rId37"/>
    <p:sldId id="281" r:id="rId38"/>
    <p:sldId id="284" r:id="rId39"/>
    <p:sldId id="282" r:id="rId40"/>
    <p:sldId id="283" r:id="rId41"/>
    <p:sldId id="315" r:id="rId42"/>
    <p:sldId id="314" r:id="rId43"/>
    <p:sldId id="309" r:id="rId44"/>
    <p:sldId id="316" r:id="rId45"/>
    <p:sldId id="304" r:id="rId46"/>
    <p:sldId id="303" r:id="rId47"/>
    <p:sldId id="261" r:id="rId48"/>
    <p:sldId id="317" r:id="rId49"/>
    <p:sldId id="276" r:id="rId50"/>
    <p:sldId id="277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244DB-A406-444A-8337-7A0BD4B3F1F2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52A609-9869-46D4-B862-47935CBB4584}">
      <dgm:prSet phldrT="[Text]"/>
      <dgm:spPr/>
      <dgm:t>
        <a:bodyPr/>
        <a:lstStyle/>
        <a:p>
          <a:r>
            <a:rPr lang="en-US" dirty="0" smtClean="0"/>
            <a:t>Applicant Pool</a:t>
          </a:r>
          <a:endParaRPr lang="en-US" dirty="0"/>
        </a:p>
      </dgm:t>
    </dgm:pt>
    <dgm:pt modelId="{D68DD174-DCFB-423D-963B-0CB1ACF6CF6E}" type="parTrans" cxnId="{A777D1E6-480D-4CF5-933A-E750FD36DABF}">
      <dgm:prSet/>
      <dgm:spPr/>
      <dgm:t>
        <a:bodyPr/>
        <a:lstStyle/>
        <a:p>
          <a:endParaRPr lang="en-US"/>
        </a:p>
      </dgm:t>
    </dgm:pt>
    <dgm:pt modelId="{33F2C731-9D4C-4D99-B5C6-4891D4FF22D3}" type="sibTrans" cxnId="{A777D1E6-480D-4CF5-933A-E750FD36DABF}">
      <dgm:prSet/>
      <dgm:spPr/>
      <dgm:t>
        <a:bodyPr/>
        <a:lstStyle/>
        <a:p>
          <a:endParaRPr lang="en-US"/>
        </a:p>
      </dgm:t>
    </dgm:pt>
    <dgm:pt modelId="{DF39032C-F0F4-4883-91A0-1579F3C2592E}">
      <dgm:prSet phldrT="[Text]"/>
      <dgm:spPr/>
      <dgm:t>
        <a:bodyPr/>
        <a:lstStyle/>
        <a:p>
          <a:r>
            <a:rPr lang="en-US" dirty="0" smtClean="0"/>
            <a:t>Invited Applicants</a:t>
          </a:r>
          <a:endParaRPr lang="en-US" dirty="0"/>
        </a:p>
      </dgm:t>
    </dgm:pt>
    <dgm:pt modelId="{1A2FE8BD-E7D7-44CD-900E-12772E6E7EE1}" type="parTrans" cxnId="{6252488F-4A0D-44D9-9BA1-C9030DC01C0D}">
      <dgm:prSet/>
      <dgm:spPr/>
      <dgm:t>
        <a:bodyPr/>
        <a:lstStyle/>
        <a:p>
          <a:endParaRPr lang="en-US"/>
        </a:p>
      </dgm:t>
    </dgm:pt>
    <dgm:pt modelId="{6FCF0974-402A-41C4-A224-DBD651A0EB9C}" type="sibTrans" cxnId="{6252488F-4A0D-44D9-9BA1-C9030DC01C0D}">
      <dgm:prSet/>
      <dgm:spPr/>
      <dgm:t>
        <a:bodyPr/>
        <a:lstStyle/>
        <a:p>
          <a:endParaRPr lang="en-US"/>
        </a:p>
      </dgm:t>
    </dgm:pt>
    <dgm:pt modelId="{9412182C-EECB-4279-B1F4-0523997AD6A6}">
      <dgm:prSet phldrT="[Text]"/>
      <dgm:spPr/>
      <dgm:t>
        <a:bodyPr/>
        <a:lstStyle/>
        <a:p>
          <a:r>
            <a:rPr lang="en-US" dirty="0" smtClean="0"/>
            <a:t>Offered a Position</a:t>
          </a:r>
          <a:endParaRPr lang="en-US" dirty="0"/>
        </a:p>
      </dgm:t>
    </dgm:pt>
    <dgm:pt modelId="{2C1D5E34-51E4-4055-A2A6-360C0D5F4BFF}" type="parTrans" cxnId="{F9122BDA-BB60-48D7-8FCD-9F4D3A077D14}">
      <dgm:prSet/>
      <dgm:spPr/>
      <dgm:t>
        <a:bodyPr/>
        <a:lstStyle/>
        <a:p>
          <a:endParaRPr lang="en-US"/>
        </a:p>
      </dgm:t>
    </dgm:pt>
    <dgm:pt modelId="{764F472D-3093-49C8-8113-E53BA763BA12}" type="sibTrans" cxnId="{F9122BDA-BB60-48D7-8FCD-9F4D3A077D14}">
      <dgm:prSet/>
      <dgm:spPr/>
      <dgm:t>
        <a:bodyPr/>
        <a:lstStyle/>
        <a:p>
          <a:endParaRPr lang="en-US"/>
        </a:p>
      </dgm:t>
    </dgm:pt>
    <dgm:pt modelId="{0ADA5198-A354-4398-BE74-669A42614F34}">
      <dgm:prSet phldrT="[Text]"/>
      <dgm:spPr/>
      <dgm:t>
        <a:bodyPr/>
        <a:lstStyle/>
        <a:p>
          <a:r>
            <a:rPr lang="en-US" dirty="0" smtClean="0">
              <a:sym typeface="Wingdings" pitchFamily="2" charset="2"/>
            </a:rPr>
            <a:t></a:t>
          </a:r>
          <a:endParaRPr lang="en-US" dirty="0"/>
        </a:p>
      </dgm:t>
    </dgm:pt>
    <dgm:pt modelId="{C1370A66-AAC6-4856-A635-1956147C86C5}" type="parTrans" cxnId="{27DD9AD5-7622-492D-A6E7-EFD0BAA7D810}">
      <dgm:prSet/>
      <dgm:spPr/>
      <dgm:t>
        <a:bodyPr/>
        <a:lstStyle/>
        <a:p>
          <a:endParaRPr lang="en-US"/>
        </a:p>
      </dgm:t>
    </dgm:pt>
    <dgm:pt modelId="{9C71A6D5-A3CD-4A93-8790-BEB03D788AEF}" type="sibTrans" cxnId="{27DD9AD5-7622-492D-A6E7-EFD0BAA7D810}">
      <dgm:prSet/>
      <dgm:spPr/>
      <dgm:t>
        <a:bodyPr/>
        <a:lstStyle/>
        <a:p>
          <a:endParaRPr lang="en-US"/>
        </a:p>
      </dgm:t>
    </dgm:pt>
    <dgm:pt modelId="{592FEBD5-5642-422D-97EC-1096376FA7BA}">
      <dgm:prSet phldrT="[Text]"/>
      <dgm:spPr/>
      <dgm:t>
        <a:bodyPr/>
        <a:lstStyle/>
        <a:p>
          <a:r>
            <a:rPr lang="en-US" dirty="0" smtClean="0">
              <a:sym typeface="Wingdings" pitchFamily="2" charset="2"/>
            </a:rPr>
            <a:t></a:t>
          </a:r>
          <a:endParaRPr lang="en-US" dirty="0"/>
        </a:p>
      </dgm:t>
    </dgm:pt>
    <dgm:pt modelId="{F672B7CB-9DB1-4E9C-B22B-C46DB15C1305}" type="parTrans" cxnId="{6B8D4D18-4183-4142-BF79-BE0AA9157D2F}">
      <dgm:prSet/>
      <dgm:spPr/>
      <dgm:t>
        <a:bodyPr/>
        <a:lstStyle/>
        <a:p>
          <a:endParaRPr lang="en-US"/>
        </a:p>
      </dgm:t>
    </dgm:pt>
    <dgm:pt modelId="{A7A63DA0-2973-4ECD-976B-01F961D69362}" type="sibTrans" cxnId="{6B8D4D18-4183-4142-BF79-BE0AA9157D2F}">
      <dgm:prSet/>
      <dgm:spPr/>
      <dgm:t>
        <a:bodyPr/>
        <a:lstStyle/>
        <a:p>
          <a:endParaRPr lang="en-US"/>
        </a:p>
      </dgm:t>
    </dgm:pt>
    <dgm:pt modelId="{0D7CEEB9-7B44-46DC-94DE-83FDC9F4E443}">
      <dgm:prSet phldrT="[Text]"/>
      <dgm:spPr/>
      <dgm:t>
        <a:bodyPr/>
        <a:lstStyle/>
        <a:p>
          <a:r>
            <a:rPr lang="en-US" dirty="0" smtClean="0">
              <a:sym typeface="Wingdings" pitchFamily="2" charset="2"/>
            </a:rPr>
            <a:t></a:t>
          </a:r>
          <a:endParaRPr lang="en-US" dirty="0"/>
        </a:p>
      </dgm:t>
    </dgm:pt>
    <dgm:pt modelId="{693043DD-05A5-482A-B5EF-A389CB76F3FF}" type="parTrans" cxnId="{64A8AAE0-86A0-4548-B9E9-830282194473}">
      <dgm:prSet/>
      <dgm:spPr/>
      <dgm:t>
        <a:bodyPr/>
        <a:lstStyle/>
        <a:p>
          <a:endParaRPr lang="en-US"/>
        </a:p>
      </dgm:t>
    </dgm:pt>
    <dgm:pt modelId="{8E705D50-B80C-4238-A421-979658A25F22}" type="sibTrans" cxnId="{64A8AAE0-86A0-4548-B9E9-830282194473}">
      <dgm:prSet/>
      <dgm:spPr/>
      <dgm:t>
        <a:bodyPr/>
        <a:lstStyle/>
        <a:p>
          <a:endParaRPr lang="en-US"/>
        </a:p>
      </dgm:t>
    </dgm:pt>
    <dgm:pt modelId="{75247C95-2AEE-4CC6-AD3C-C35CCE2D138A}">
      <dgm:prSet phldrT="[Text]"/>
      <dgm:spPr/>
      <dgm:t>
        <a:bodyPr/>
        <a:lstStyle/>
        <a:p>
          <a:r>
            <a:rPr lang="en-US" dirty="0" smtClean="0"/>
            <a:t>Apply</a:t>
          </a:r>
          <a:endParaRPr lang="en-US" dirty="0"/>
        </a:p>
      </dgm:t>
    </dgm:pt>
    <dgm:pt modelId="{D843F8F1-B171-4042-B765-0A72D6063251}" type="parTrans" cxnId="{0AF6C93C-2572-4D62-8657-B861BC760CC8}">
      <dgm:prSet/>
      <dgm:spPr/>
      <dgm:t>
        <a:bodyPr/>
        <a:lstStyle/>
        <a:p>
          <a:endParaRPr lang="en-US"/>
        </a:p>
      </dgm:t>
    </dgm:pt>
    <dgm:pt modelId="{F4C0953A-6840-42B0-842C-3A1DF5927F59}" type="sibTrans" cxnId="{0AF6C93C-2572-4D62-8657-B861BC760CC8}">
      <dgm:prSet/>
      <dgm:spPr/>
      <dgm:t>
        <a:bodyPr/>
        <a:lstStyle/>
        <a:p>
          <a:endParaRPr lang="en-US"/>
        </a:p>
      </dgm:t>
    </dgm:pt>
    <dgm:pt modelId="{51E4F01E-5579-4F9D-BAC2-E82FB5CA9F92}">
      <dgm:prSet phldrT="[Text]"/>
      <dgm:spPr/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7D00052E-80C4-478E-90BC-637FB542A54B}" type="parTrans" cxnId="{DE9C2526-C90B-42B4-A709-B9CDEA03270C}">
      <dgm:prSet/>
      <dgm:spPr/>
      <dgm:t>
        <a:bodyPr/>
        <a:lstStyle/>
        <a:p>
          <a:endParaRPr lang="en-US"/>
        </a:p>
      </dgm:t>
    </dgm:pt>
    <dgm:pt modelId="{A3824186-CD13-42AD-9A53-64E3B1A8D236}" type="sibTrans" cxnId="{DE9C2526-C90B-42B4-A709-B9CDEA03270C}">
      <dgm:prSet/>
      <dgm:spPr/>
      <dgm:t>
        <a:bodyPr/>
        <a:lstStyle/>
        <a:p>
          <a:endParaRPr lang="en-US"/>
        </a:p>
      </dgm:t>
    </dgm:pt>
    <dgm:pt modelId="{3FD20C78-E806-4799-A264-D6455AEAAB8A}">
      <dgm:prSet phldrT="[Text]"/>
      <dgm:spPr/>
      <dgm:t>
        <a:bodyPr/>
        <a:lstStyle/>
        <a:p>
          <a:r>
            <a:rPr lang="en-US" dirty="0" smtClean="0"/>
            <a:t>Offer</a:t>
          </a:r>
          <a:endParaRPr lang="en-US" dirty="0"/>
        </a:p>
      </dgm:t>
    </dgm:pt>
    <dgm:pt modelId="{12B0AE3A-A008-4330-8C9D-F35A6F851048}" type="parTrans" cxnId="{07B40A55-EB51-4B65-B68A-0A355692C2EE}">
      <dgm:prSet/>
      <dgm:spPr/>
      <dgm:t>
        <a:bodyPr/>
        <a:lstStyle/>
        <a:p>
          <a:endParaRPr lang="en-US"/>
        </a:p>
      </dgm:t>
    </dgm:pt>
    <dgm:pt modelId="{6C8DD90F-7415-4923-846D-BA97DA8C3A2D}" type="sibTrans" cxnId="{07B40A55-EB51-4B65-B68A-0A355692C2EE}">
      <dgm:prSet/>
      <dgm:spPr/>
      <dgm:t>
        <a:bodyPr/>
        <a:lstStyle/>
        <a:p>
          <a:endParaRPr lang="en-US"/>
        </a:p>
      </dgm:t>
    </dgm:pt>
    <dgm:pt modelId="{B6A627FE-2170-4FFB-8D4D-4E37F0995CC1}" type="pres">
      <dgm:prSet presAssocID="{A78244DB-A406-444A-8337-7A0BD4B3F1F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CB0805-C8F3-4D91-8299-62F15ACE0A20}" type="pres">
      <dgm:prSet presAssocID="{A78244DB-A406-444A-8337-7A0BD4B3F1F2}" presName="hierFlow" presStyleCnt="0"/>
      <dgm:spPr/>
    </dgm:pt>
    <dgm:pt modelId="{EEF0F3B3-75B1-4906-A4F4-3588C3BF2187}" type="pres">
      <dgm:prSet presAssocID="{A78244DB-A406-444A-8337-7A0BD4B3F1F2}" presName="firstBuf" presStyleCnt="0"/>
      <dgm:spPr/>
    </dgm:pt>
    <dgm:pt modelId="{DF5F78E0-B417-473A-BD81-55D8038A322B}" type="pres">
      <dgm:prSet presAssocID="{A78244DB-A406-444A-8337-7A0BD4B3F1F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0AD646C-921B-4E3B-804B-690260979A51}" type="pres">
      <dgm:prSet presAssocID="{C252A609-9869-46D4-B862-47935CBB4584}" presName="Name17" presStyleCnt="0"/>
      <dgm:spPr/>
    </dgm:pt>
    <dgm:pt modelId="{697C09F6-FA66-4ACB-A657-8F1F806B454E}" type="pres">
      <dgm:prSet presAssocID="{C252A609-9869-46D4-B862-47935CBB458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F5BC7C-FDFB-44AF-84EE-0D5B1B23FF69}" type="pres">
      <dgm:prSet presAssocID="{C252A609-9869-46D4-B862-47935CBB4584}" presName="hierChild2" presStyleCnt="0"/>
      <dgm:spPr/>
    </dgm:pt>
    <dgm:pt modelId="{702B6781-3EE5-49ED-8BAD-46FB173A7347}" type="pres">
      <dgm:prSet presAssocID="{1A2FE8BD-E7D7-44CD-900E-12772E6E7EE1}" presName="Name25" presStyleLbl="parChTrans1D2" presStyleIdx="0" presStyleCnt="2"/>
      <dgm:spPr/>
      <dgm:t>
        <a:bodyPr/>
        <a:lstStyle/>
        <a:p>
          <a:endParaRPr lang="en-US"/>
        </a:p>
      </dgm:t>
    </dgm:pt>
    <dgm:pt modelId="{D6830245-FBA8-4D72-9F6F-9265D6984F0F}" type="pres">
      <dgm:prSet presAssocID="{1A2FE8BD-E7D7-44CD-900E-12772E6E7EE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32A55AB-A197-480A-A055-E0F10D2DEAEF}" type="pres">
      <dgm:prSet presAssocID="{DF39032C-F0F4-4883-91A0-1579F3C2592E}" presName="Name30" presStyleCnt="0"/>
      <dgm:spPr/>
    </dgm:pt>
    <dgm:pt modelId="{5D2A662D-C4EF-4401-9AC6-CCAB59BE49C3}" type="pres">
      <dgm:prSet presAssocID="{DF39032C-F0F4-4883-91A0-1579F3C2592E}" presName="level2Shape" presStyleLbl="node2" presStyleIdx="0" presStyleCnt="2"/>
      <dgm:spPr/>
      <dgm:t>
        <a:bodyPr/>
        <a:lstStyle/>
        <a:p>
          <a:endParaRPr lang="en-US"/>
        </a:p>
      </dgm:t>
    </dgm:pt>
    <dgm:pt modelId="{A35934AD-B1C8-4D22-A360-152CA2CFCFCC}" type="pres">
      <dgm:prSet presAssocID="{DF39032C-F0F4-4883-91A0-1579F3C2592E}" presName="hierChild3" presStyleCnt="0"/>
      <dgm:spPr/>
    </dgm:pt>
    <dgm:pt modelId="{1E44FC06-EDB7-470C-BD4A-3A40ECBFA133}" type="pres">
      <dgm:prSet presAssocID="{2C1D5E34-51E4-4055-A2A6-360C0D5F4BFF}" presName="Name25" presStyleLbl="parChTrans1D3" presStyleIdx="0" presStyleCnt="3"/>
      <dgm:spPr/>
      <dgm:t>
        <a:bodyPr/>
        <a:lstStyle/>
        <a:p>
          <a:endParaRPr lang="en-US"/>
        </a:p>
      </dgm:t>
    </dgm:pt>
    <dgm:pt modelId="{EBF97CA3-7702-4CAC-99D6-8C5537EAAA45}" type="pres">
      <dgm:prSet presAssocID="{2C1D5E34-51E4-4055-A2A6-360C0D5F4BFF}" presName="connTx" presStyleLbl="parChTrans1D3" presStyleIdx="0" presStyleCnt="3"/>
      <dgm:spPr/>
      <dgm:t>
        <a:bodyPr/>
        <a:lstStyle/>
        <a:p>
          <a:endParaRPr lang="en-US"/>
        </a:p>
      </dgm:t>
    </dgm:pt>
    <dgm:pt modelId="{D344EADD-92D9-4ED1-A79B-4C4EAC96DF8A}" type="pres">
      <dgm:prSet presAssocID="{9412182C-EECB-4279-B1F4-0523997AD6A6}" presName="Name30" presStyleCnt="0"/>
      <dgm:spPr/>
    </dgm:pt>
    <dgm:pt modelId="{A648CDE9-0079-49D3-B039-CCB18E39AFE8}" type="pres">
      <dgm:prSet presAssocID="{9412182C-EECB-4279-B1F4-0523997AD6A6}" presName="level2Shape" presStyleLbl="node3" presStyleIdx="0" presStyleCnt="3"/>
      <dgm:spPr/>
      <dgm:t>
        <a:bodyPr/>
        <a:lstStyle/>
        <a:p>
          <a:endParaRPr lang="en-US"/>
        </a:p>
      </dgm:t>
    </dgm:pt>
    <dgm:pt modelId="{9BE059B6-9856-414A-BAFF-D574BEFD4EAF}" type="pres">
      <dgm:prSet presAssocID="{9412182C-EECB-4279-B1F4-0523997AD6A6}" presName="hierChild3" presStyleCnt="0"/>
      <dgm:spPr/>
    </dgm:pt>
    <dgm:pt modelId="{2664D1C9-AA15-4FF6-9B93-8E1545AFC493}" type="pres">
      <dgm:prSet presAssocID="{C1370A66-AAC6-4856-A635-1956147C86C5}" presName="Name25" presStyleLbl="parChTrans1D3" presStyleIdx="1" presStyleCnt="3"/>
      <dgm:spPr/>
      <dgm:t>
        <a:bodyPr/>
        <a:lstStyle/>
        <a:p>
          <a:endParaRPr lang="en-US"/>
        </a:p>
      </dgm:t>
    </dgm:pt>
    <dgm:pt modelId="{43D1D613-21A2-4E7A-B927-4836F9528283}" type="pres">
      <dgm:prSet presAssocID="{C1370A66-AAC6-4856-A635-1956147C86C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6A0FD049-1B0E-4C14-87F0-16BD062F7413}" type="pres">
      <dgm:prSet presAssocID="{0ADA5198-A354-4398-BE74-669A42614F34}" presName="Name30" presStyleCnt="0"/>
      <dgm:spPr/>
    </dgm:pt>
    <dgm:pt modelId="{046BE750-58B0-491A-9D41-7103D8ACFDDD}" type="pres">
      <dgm:prSet presAssocID="{0ADA5198-A354-4398-BE74-669A42614F34}" presName="level2Shape" presStyleLbl="node3" presStyleIdx="1" presStyleCnt="3"/>
      <dgm:spPr/>
      <dgm:t>
        <a:bodyPr/>
        <a:lstStyle/>
        <a:p>
          <a:endParaRPr lang="en-US"/>
        </a:p>
      </dgm:t>
    </dgm:pt>
    <dgm:pt modelId="{2E0D96DC-F8D9-4278-9547-CADEFC75B142}" type="pres">
      <dgm:prSet presAssocID="{0ADA5198-A354-4398-BE74-669A42614F34}" presName="hierChild3" presStyleCnt="0"/>
      <dgm:spPr/>
    </dgm:pt>
    <dgm:pt modelId="{E3ACAD25-13F7-4F16-8597-5D843F6F157D}" type="pres">
      <dgm:prSet presAssocID="{F672B7CB-9DB1-4E9C-B22B-C46DB15C1305}" presName="Name25" presStyleLbl="parChTrans1D2" presStyleIdx="1" presStyleCnt="2"/>
      <dgm:spPr/>
      <dgm:t>
        <a:bodyPr/>
        <a:lstStyle/>
        <a:p>
          <a:endParaRPr lang="en-US"/>
        </a:p>
      </dgm:t>
    </dgm:pt>
    <dgm:pt modelId="{24F57E43-80E1-42D2-93A9-92E7B3A8B449}" type="pres">
      <dgm:prSet presAssocID="{F672B7CB-9DB1-4E9C-B22B-C46DB15C130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A6BB9EC-B018-4617-A935-D581D3C0EAB2}" type="pres">
      <dgm:prSet presAssocID="{592FEBD5-5642-422D-97EC-1096376FA7BA}" presName="Name30" presStyleCnt="0"/>
      <dgm:spPr/>
    </dgm:pt>
    <dgm:pt modelId="{320057FA-8A0D-4AF9-9FCD-65C793AA355E}" type="pres">
      <dgm:prSet presAssocID="{592FEBD5-5642-422D-97EC-1096376FA7BA}" presName="level2Shape" presStyleLbl="node2" presStyleIdx="1" presStyleCnt="2"/>
      <dgm:spPr/>
      <dgm:t>
        <a:bodyPr/>
        <a:lstStyle/>
        <a:p>
          <a:endParaRPr lang="en-US"/>
        </a:p>
      </dgm:t>
    </dgm:pt>
    <dgm:pt modelId="{AEAD3876-5822-425C-8C9D-C39231E3BAC1}" type="pres">
      <dgm:prSet presAssocID="{592FEBD5-5642-422D-97EC-1096376FA7BA}" presName="hierChild3" presStyleCnt="0"/>
      <dgm:spPr/>
    </dgm:pt>
    <dgm:pt modelId="{E0393319-CBA9-4A6F-9D28-B75059C7D451}" type="pres">
      <dgm:prSet presAssocID="{693043DD-05A5-482A-B5EF-A389CB76F3FF}" presName="Name25" presStyleLbl="parChTrans1D3" presStyleIdx="2" presStyleCnt="3"/>
      <dgm:spPr/>
      <dgm:t>
        <a:bodyPr/>
        <a:lstStyle/>
        <a:p>
          <a:endParaRPr lang="en-US"/>
        </a:p>
      </dgm:t>
    </dgm:pt>
    <dgm:pt modelId="{A41E9849-FAD9-4511-A9FD-9C75E639A8A9}" type="pres">
      <dgm:prSet presAssocID="{693043DD-05A5-482A-B5EF-A389CB76F3FF}" presName="connTx" presStyleLbl="parChTrans1D3" presStyleIdx="2" presStyleCnt="3"/>
      <dgm:spPr/>
      <dgm:t>
        <a:bodyPr/>
        <a:lstStyle/>
        <a:p>
          <a:endParaRPr lang="en-US"/>
        </a:p>
      </dgm:t>
    </dgm:pt>
    <dgm:pt modelId="{079923F9-6A96-4FDB-8619-D54C737C7E84}" type="pres">
      <dgm:prSet presAssocID="{0D7CEEB9-7B44-46DC-94DE-83FDC9F4E443}" presName="Name30" presStyleCnt="0"/>
      <dgm:spPr/>
    </dgm:pt>
    <dgm:pt modelId="{EFF81C5F-6ACA-460F-954E-A282DCCB3B99}" type="pres">
      <dgm:prSet presAssocID="{0D7CEEB9-7B44-46DC-94DE-83FDC9F4E443}" presName="level2Shape" presStyleLbl="node3" presStyleIdx="2" presStyleCnt="3"/>
      <dgm:spPr/>
      <dgm:t>
        <a:bodyPr/>
        <a:lstStyle/>
        <a:p>
          <a:endParaRPr lang="en-US"/>
        </a:p>
      </dgm:t>
    </dgm:pt>
    <dgm:pt modelId="{6BF0F7BD-1195-48E2-8A27-A634D68F0717}" type="pres">
      <dgm:prSet presAssocID="{0D7CEEB9-7B44-46DC-94DE-83FDC9F4E443}" presName="hierChild3" presStyleCnt="0"/>
      <dgm:spPr/>
    </dgm:pt>
    <dgm:pt modelId="{4CE955CE-5934-4D2A-8A5E-D3BB0EFF5C4C}" type="pres">
      <dgm:prSet presAssocID="{A78244DB-A406-444A-8337-7A0BD4B3F1F2}" presName="bgShapesFlow" presStyleCnt="0"/>
      <dgm:spPr/>
    </dgm:pt>
    <dgm:pt modelId="{1CFDDF26-3109-483A-9071-7902F1047D92}" type="pres">
      <dgm:prSet presAssocID="{75247C95-2AEE-4CC6-AD3C-C35CCE2D138A}" presName="rectComp" presStyleCnt="0"/>
      <dgm:spPr/>
    </dgm:pt>
    <dgm:pt modelId="{F1847416-5AF0-4EA5-A9B0-44F2F378EF66}" type="pres">
      <dgm:prSet presAssocID="{75247C95-2AEE-4CC6-AD3C-C35CCE2D138A}" presName="bgRect" presStyleLbl="bgShp" presStyleIdx="0" presStyleCnt="3"/>
      <dgm:spPr/>
      <dgm:t>
        <a:bodyPr/>
        <a:lstStyle/>
        <a:p>
          <a:endParaRPr lang="en-US"/>
        </a:p>
      </dgm:t>
    </dgm:pt>
    <dgm:pt modelId="{59878425-B893-42C6-974F-88BF7B646CCD}" type="pres">
      <dgm:prSet presAssocID="{75247C95-2AEE-4CC6-AD3C-C35CCE2D138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B2DBC-8952-4EA5-B533-7CFF0ACEBAA1}" type="pres">
      <dgm:prSet presAssocID="{75247C95-2AEE-4CC6-AD3C-C35CCE2D138A}" presName="spComp" presStyleCnt="0"/>
      <dgm:spPr/>
    </dgm:pt>
    <dgm:pt modelId="{037C142A-4056-43C2-9313-BE028893E21D}" type="pres">
      <dgm:prSet presAssocID="{75247C95-2AEE-4CC6-AD3C-C35CCE2D138A}" presName="hSp" presStyleCnt="0"/>
      <dgm:spPr/>
    </dgm:pt>
    <dgm:pt modelId="{5EAB6EED-2F37-4159-9307-53B65D7E0BBF}" type="pres">
      <dgm:prSet presAssocID="{51E4F01E-5579-4F9D-BAC2-E82FB5CA9F92}" presName="rectComp" presStyleCnt="0"/>
      <dgm:spPr/>
    </dgm:pt>
    <dgm:pt modelId="{0DBB2C90-059D-43C3-AA56-C19461D64D68}" type="pres">
      <dgm:prSet presAssocID="{51E4F01E-5579-4F9D-BAC2-E82FB5CA9F92}" presName="bgRect" presStyleLbl="bgShp" presStyleIdx="1" presStyleCnt="3"/>
      <dgm:spPr/>
      <dgm:t>
        <a:bodyPr/>
        <a:lstStyle/>
        <a:p>
          <a:endParaRPr lang="en-US"/>
        </a:p>
      </dgm:t>
    </dgm:pt>
    <dgm:pt modelId="{2A618758-66F1-4F01-9FAD-B7DA7F4F9302}" type="pres">
      <dgm:prSet presAssocID="{51E4F01E-5579-4F9D-BAC2-E82FB5CA9F92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F2C96-8C30-4B08-A107-4EBD738DCE31}" type="pres">
      <dgm:prSet presAssocID="{51E4F01E-5579-4F9D-BAC2-E82FB5CA9F92}" presName="spComp" presStyleCnt="0"/>
      <dgm:spPr/>
    </dgm:pt>
    <dgm:pt modelId="{4E64EF04-69A9-467E-8CEB-C808321973A6}" type="pres">
      <dgm:prSet presAssocID="{51E4F01E-5579-4F9D-BAC2-E82FB5CA9F92}" presName="hSp" presStyleCnt="0"/>
      <dgm:spPr/>
    </dgm:pt>
    <dgm:pt modelId="{4F076844-937F-4CD5-A86F-5AE296760092}" type="pres">
      <dgm:prSet presAssocID="{3FD20C78-E806-4799-A264-D6455AEAAB8A}" presName="rectComp" presStyleCnt="0"/>
      <dgm:spPr/>
    </dgm:pt>
    <dgm:pt modelId="{D2BBBD33-20A8-42E5-BC19-AB52DAF5492B}" type="pres">
      <dgm:prSet presAssocID="{3FD20C78-E806-4799-A264-D6455AEAAB8A}" presName="bgRect" presStyleLbl="bgShp" presStyleIdx="2" presStyleCnt="3"/>
      <dgm:spPr/>
      <dgm:t>
        <a:bodyPr/>
        <a:lstStyle/>
        <a:p>
          <a:endParaRPr lang="en-US"/>
        </a:p>
      </dgm:t>
    </dgm:pt>
    <dgm:pt modelId="{1CEC92D9-F335-4A08-A817-50744496CBB0}" type="pres">
      <dgm:prSet presAssocID="{3FD20C78-E806-4799-A264-D6455AEAAB8A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B18A7C-8147-4420-92E2-A2C55F6E05B4}" type="presOf" srcId="{51E4F01E-5579-4F9D-BAC2-E82FB5CA9F92}" destId="{2A618758-66F1-4F01-9FAD-B7DA7F4F9302}" srcOrd="1" destOrd="0" presId="urn:microsoft.com/office/officeart/2005/8/layout/hierarchy5"/>
    <dgm:cxn modelId="{EEB42A81-52AA-410E-B352-72E992C18B90}" type="presOf" srcId="{F672B7CB-9DB1-4E9C-B22B-C46DB15C1305}" destId="{E3ACAD25-13F7-4F16-8597-5D843F6F157D}" srcOrd="0" destOrd="0" presId="urn:microsoft.com/office/officeart/2005/8/layout/hierarchy5"/>
    <dgm:cxn modelId="{F9122BDA-BB60-48D7-8FCD-9F4D3A077D14}" srcId="{DF39032C-F0F4-4883-91A0-1579F3C2592E}" destId="{9412182C-EECB-4279-B1F4-0523997AD6A6}" srcOrd="0" destOrd="0" parTransId="{2C1D5E34-51E4-4055-A2A6-360C0D5F4BFF}" sibTransId="{764F472D-3093-49C8-8113-E53BA763BA12}"/>
    <dgm:cxn modelId="{E0D5009A-3CBD-4BFA-BE38-73A9806C0F97}" type="presOf" srcId="{3FD20C78-E806-4799-A264-D6455AEAAB8A}" destId="{1CEC92D9-F335-4A08-A817-50744496CBB0}" srcOrd="1" destOrd="0" presId="urn:microsoft.com/office/officeart/2005/8/layout/hierarchy5"/>
    <dgm:cxn modelId="{07B40A55-EB51-4B65-B68A-0A355692C2EE}" srcId="{A78244DB-A406-444A-8337-7A0BD4B3F1F2}" destId="{3FD20C78-E806-4799-A264-D6455AEAAB8A}" srcOrd="3" destOrd="0" parTransId="{12B0AE3A-A008-4330-8C9D-F35A6F851048}" sibTransId="{6C8DD90F-7415-4923-846D-BA97DA8C3A2D}"/>
    <dgm:cxn modelId="{0AF6C93C-2572-4D62-8657-B861BC760CC8}" srcId="{A78244DB-A406-444A-8337-7A0BD4B3F1F2}" destId="{75247C95-2AEE-4CC6-AD3C-C35CCE2D138A}" srcOrd="1" destOrd="0" parTransId="{D843F8F1-B171-4042-B765-0A72D6063251}" sibTransId="{F4C0953A-6840-42B0-842C-3A1DF5927F59}"/>
    <dgm:cxn modelId="{BF4CAC12-9976-4821-82CB-55C0D8E3AB3A}" type="presOf" srcId="{C1370A66-AAC6-4856-A635-1956147C86C5}" destId="{2664D1C9-AA15-4FF6-9B93-8E1545AFC493}" srcOrd="0" destOrd="0" presId="urn:microsoft.com/office/officeart/2005/8/layout/hierarchy5"/>
    <dgm:cxn modelId="{6AC4CC8A-4D09-4CBB-9020-8607C271C43D}" type="presOf" srcId="{F672B7CB-9DB1-4E9C-B22B-C46DB15C1305}" destId="{24F57E43-80E1-42D2-93A9-92E7B3A8B449}" srcOrd="1" destOrd="0" presId="urn:microsoft.com/office/officeart/2005/8/layout/hierarchy5"/>
    <dgm:cxn modelId="{57CD908B-E049-4F42-AA15-649E1BA12879}" type="presOf" srcId="{C252A609-9869-46D4-B862-47935CBB4584}" destId="{697C09F6-FA66-4ACB-A657-8F1F806B454E}" srcOrd="0" destOrd="0" presId="urn:microsoft.com/office/officeart/2005/8/layout/hierarchy5"/>
    <dgm:cxn modelId="{1208995F-3598-47E7-89B1-EBF5582290C4}" type="presOf" srcId="{2C1D5E34-51E4-4055-A2A6-360C0D5F4BFF}" destId="{1E44FC06-EDB7-470C-BD4A-3A40ECBFA133}" srcOrd="0" destOrd="0" presId="urn:microsoft.com/office/officeart/2005/8/layout/hierarchy5"/>
    <dgm:cxn modelId="{E668E1C0-A25B-41C5-8AC0-60D7706D2529}" type="presOf" srcId="{1A2FE8BD-E7D7-44CD-900E-12772E6E7EE1}" destId="{D6830245-FBA8-4D72-9F6F-9265D6984F0F}" srcOrd="1" destOrd="0" presId="urn:microsoft.com/office/officeart/2005/8/layout/hierarchy5"/>
    <dgm:cxn modelId="{A02D19C2-63D9-439D-A3BE-97F91A071EC9}" type="presOf" srcId="{75247C95-2AEE-4CC6-AD3C-C35CCE2D138A}" destId="{F1847416-5AF0-4EA5-A9B0-44F2F378EF66}" srcOrd="0" destOrd="0" presId="urn:microsoft.com/office/officeart/2005/8/layout/hierarchy5"/>
    <dgm:cxn modelId="{D30786A4-9D57-4591-AEF6-57524E122204}" type="presOf" srcId="{51E4F01E-5579-4F9D-BAC2-E82FB5CA9F92}" destId="{0DBB2C90-059D-43C3-AA56-C19461D64D68}" srcOrd="0" destOrd="0" presId="urn:microsoft.com/office/officeart/2005/8/layout/hierarchy5"/>
    <dgm:cxn modelId="{BA4CF622-6E83-4042-8C6A-19CF56CC295B}" type="presOf" srcId="{9412182C-EECB-4279-B1F4-0523997AD6A6}" destId="{A648CDE9-0079-49D3-B039-CCB18E39AFE8}" srcOrd="0" destOrd="0" presId="urn:microsoft.com/office/officeart/2005/8/layout/hierarchy5"/>
    <dgm:cxn modelId="{AB62592E-FCC9-4AD0-BDEE-6E81F49D0387}" type="presOf" srcId="{0ADA5198-A354-4398-BE74-669A42614F34}" destId="{046BE750-58B0-491A-9D41-7103D8ACFDDD}" srcOrd="0" destOrd="0" presId="urn:microsoft.com/office/officeart/2005/8/layout/hierarchy5"/>
    <dgm:cxn modelId="{A7F55D11-40F9-4DD4-B12B-BDE534AD8657}" type="presOf" srcId="{693043DD-05A5-482A-B5EF-A389CB76F3FF}" destId="{A41E9849-FAD9-4511-A9FD-9C75E639A8A9}" srcOrd="1" destOrd="0" presId="urn:microsoft.com/office/officeart/2005/8/layout/hierarchy5"/>
    <dgm:cxn modelId="{AB097481-6B5B-417E-A993-27B53333C299}" type="presOf" srcId="{693043DD-05A5-482A-B5EF-A389CB76F3FF}" destId="{E0393319-CBA9-4A6F-9D28-B75059C7D451}" srcOrd="0" destOrd="0" presId="urn:microsoft.com/office/officeart/2005/8/layout/hierarchy5"/>
    <dgm:cxn modelId="{84CAC5B5-80D6-4D1C-A443-6EB7D3915098}" type="presOf" srcId="{2C1D5E34-51E4-4055-A2A6-360C0D5F4BFF}" destId="{EBF97CA3-7702-4CAC-99D6-8C5537EAAA45}" srcOrd="1" destOrd="0" presId="urn:microsoft.com/office/officeart/2005/8/layout/hierarchy5"/>
    <dgm:cxn modelId="{124FEA5D-9A32-43D9-A9CA-D6CAF3296F3D}" type="presOf" srcId="{75247C95-2AEE-4CC6-AD3C-C35CCE2D138A}" destId="{59878425-B893-42C6-974F-88BF7B646CCD}" srcOrd="1" destOrd="0" presId="urn:microsoft.com/office/officeart/2005/8/layout/hierarchy5"/>
    <dgm:cxn modelId="{37E8E6C9-1C12-47DD-B99C-7EAA9FFBF375}" type="presOf" srcId="{DF39032C-F0F4-4883-91A0-1579F3C2592E}" destId="{5D2A662D-C4EF-4401-9AC6-CCAB59BE49C3}" srcOrd="0" destOrd="0" presId="urn:microsoft.com/office/officeart/2005/8/layout/hierarchy5"/>
    <dgm:cxn modelId="{0849BCD4-AE0B-4484-816C-437E9F3F8529}" type="presOf" srcId="{0D7CEEB9-7B44-46DC-94DE-83FDC9F4E443}" destId="{EFF81C5F-6ACA-460F-954E-A282DCCB3B99}" srcOrd="0" destOrd="0" presId="urn:microsoft.com/office/officeart/2005/8/layout/hierarchy5"/>
    <dgm:cxn modelId="{64A8AAE0-86A0-4548-B9E9-830282194473}" srcId="{592FEBD5-5642-422D-97EC-1096376FA7BA}" destId="{0D7CEEB9-7B44-46DC-94DE-83FDC9F4E443}" srcOrd="0" destOrd="0" parTransId="{693043DD-05A5-482A-B5EF-A389CB76F3FF}" sibTransId="{8E705D50-B80C-4238-A421-979658A25F22}"/>
    <dgm:cxn modelId="{4FFE083A-F447-4A9A-9129-D46082E480FF}" type="presOf" srcId="{A78244DB-A406-444A-8337-7A0BD4B3F1F2}" destId="{B6A627FE-2170-4FFB-8D4D-4E37F0995CC1}" srcOrd="0" destOrd="0" presId="urn:microsoft.com/office/officeart/2005/8/layout/hierarchy5"/>
    <dgm:cxn modelId="{A777D1E6-480D-4CF5-933A-E750FD36DABF}" srcId="{A78244DB-A406-444A-8337-7A0BD4B3F1F2}" destId="{C252A609-9869-46D4-B862-47935CBB4584}" srcOrd="0" destOrd="0" parTransId="{D68DD174-DCFB-423D-963B-0CB1ACF6CF6E}" sibTransId="{33F2C731-9D4C-4D99-B5C6-4891D4FF22D3}"/>
    <dgm:cxn modelId="{0D80F353-D67C-44CC-B462-951927029E55}" type="presOf" srcId="{3FD20C78-E806-4799-A264-D6455AEAAB8A}" destId="{D2BBBD33-20A8-42E5-BC19-AB52DAF5492B}" srcOrd="0" destOrd="0" presId="urn:microsoft.com/office/officeart/2005/8/layout/hierarchy5"/>
    <dgm:cxn modelId="{6252488F-4A0D-44D9-9BA1-C9030DC01C0D}" srcId="{C252A609-9869-46D4-B862-47935CBB4584}" destId="{DF39032C-F0F4-4883-91A0-1579F3C2592E}" srcOrd="0" destOrd="0" parTransId="{1A2FE8BD-E7D7-44CD-900E-12772E6E7EE1}" sibTransId="{6FCF0974-402A-41C4-A224-DBD651A0EB9C}"/>
    <dgm:cxn modelId="{CEFE7D43-22F1-4066-80A1-FE6FB1287CB8}" type="presOf" srcId="{1A2FE8BD-E7D7-44CD-900E-12772E6E7EE1}" destId="{702B6781-3EE5-49ED-8BAD-46FB173A7347}" srcOrd="0" destOrd="0" presId="urn:microsoft.com/office/officeart/2005/8/layout/hierarchy5"/>
    <dgm:cxn modelId="{6E1D115C-A667-4516-A766-F880B75F7E0C}" type="presOf" srcId="{C1370A66-AAC6-4856-A635-1956147C86C5}" destId="{43D1D613-21A2-4E7A-B927-4836F9528283}" srcOrd="1" destOrd="0" presId="urn:microsoft.com/office/officeart/2005/8/layout/hierarchy5"/>
    <dgm:cxn modelId="{27DD9AD5-7622-492D-A6E7-EFD0BAA7D810}" srcId="{DF39032C-F0F4-4883-91A0-1579F3C2592E}" destId="{0ADA5198-A354-4398-BE74-669A42614F34}" srcOrd="1" destOrd="0" parTransId="{C1370A66-AAC6-4856-A635-1956147C86C5}" sibTransId="{9C71A6D5-A3CD-4A93-8790-BEB03D788AEF}"/>
    <dgm:cxn modelId="{A625DCF7-A149-4687-9F1C-3A1BE7F49BF7}" type="presOf" srcId="{592FEBD5-5642-422D-97EC-1096376FA7BA}" destId="{320057FA-8A0D-4AF9-9FCD-65C793AA355E}" srcOrd="0" destOrd="0" presId="urn:microsoft.com/office/officeart/2005/8/layout/hierarchy5"/>
    <dgm:cxn modelId="{6B8D4D18-4183-4142-BF79-BE0AA9157D2F}" srcId="{C252A609-9869-46D4-B862-47935CBB4584}" destId="{592FEBD5-5642-422D-97EC-1096376FA7BA}" srcOrd="1" destOrd="0" parTransId="{F672B7CB-9DB1-4E9C-B22B-C46DB15C1305}" sibTransId="{A7A63DA0-2973-4ECD-976B-01F961D69362}"/>
    <dgm:cxn modelId="{DE9C2526-C90B-42B4-A709-B9CDEA03270C}" srcId="{A78244DB-A406-444A-8337-7A0BD4B3F1F2}" destId="{51E4F01E-5579-4F9D-BAC2-E82FB5CA9F92}" srcOrd="2" destOrd="0" parTransId="{7D00052E-80C4-478E-90BC-637FB542A54B}" sibTransId="{A3824186-CD13-42AD-9A53-64E3B1A8D236}"/>
    <dgm:cxn modelId="{408C20CE-1B6E-499E-9FF3-4940D40E3F5E}" type="presParOf" srcId="{B6A627FE-2170-4FFB-8D4D-4E37F0995CC1}" destId="{54CB0805-C8F3-4D91-8299-62F15ACE0A20}" srcOrd="0" destOrd="0" presId="urn:microsoft.com/office/officeart/2005/8/layout/hierarchy5"/>
    <dgm:cxn modelId="{BD44958A-FA6A-4788-B95E-E7AEE1EE3555}" type="presParOf" srcId="{54CB0805-C8F3-4D91-8299-62F15ACE0A20}" destId="{EEF0F3B3-75B1-4906-A4F4-3588C3BF2187}" srcOrd="0" destOrd="0" presId="urn:microsoft.com/office/officeart/2005/8/layout/hierarchy5"/>
    <dgm:cxn modelId="{212CA243-34EE-4060-BCB4-D59793116F8A}" type="presParOf" srcId="{54CB0805-C8F3-4D91-8299-62F15ACE0A20}" destId="{DF5F78E0-B417-473A-BD81-55D8038A322B}" srcOrd="1" destOrd="0" presId="urn:microsoft.com/office/officeart/2005/8/layout/hierarchy5"/>
    <dgm:cxn modelId="{15EDB601-AE68-4572-A184-99BFEC7713EC}" type="presParOf" srcId="{DF5F78E0-B417-473A-BD81-55D8038A322B}" destId="{80AD646C-921B-4E3B-804B-690260979A51}" srcOrd="0" destOrd="0" presId="urn:microsoft.com/office/officeart/2005/8/layout/hierarchy5"/>
    <dgm:cxn modelId="{4D292DB8-4BBC-4193-AE86-B68720C0BF7D}" type="presParOf" srcId="{80AD646C-921B-4E3B-804B-690260979A51}" destId="{697C09F6-FA66-4ACB-A657-8F1F806B454E}" srcOrd="0" destOrd="0" presId="urn:microsoft.com/office/officeart/2005/8/layout/hierarchy5"/>
    <dgm:cxn modelId="{F548996B-ACCD-4B35-B32B-F386B1E548EB}" type="presParOf" srcId="{80AD646C-921B-4E3B-804B-690260979A51}" destId="{F0F5BC7C-FDFB-44AF-84EE-0D5B1B23FF69}" srcOrd="1" destOrd="0" presId="urn:microsoft.com/office/officeart/2005/8/layout/hierarchy5"/>
    <dgm:cxn modelId="{84B44F0E-4ECB-4DAA-B3D2-F8F2EFBF5AFB}" type="presParOf" srcId="{F0F5BC7C-FDFB-44AF-84EE-0D5B1B23FF69}" destId="{702B6781-3EE5-49ED-8BAD-46FB173A7347}" srcOrd="0" destOrd="0" presId="urn:microsoft.com/office/officeart/2005/8/layout/hierarchy5"/>
    <dgm:cxn modelId="{E67BAAAD-E1FD-44ED-B395-699EF44FC92A}" type="presParOf" srcId="{702B6781-3EE5-49ED-8BAD-46FB173A7347}" destId="{D6830245-FBA8-4D72-9F6F-9265D6984F0F}" srcOrd="0" destOrd="0" presId="urn:microsoft.com/office/officeart/2005/8/layout/hierarchy5"/>
    <dgm:cxn modelId="{B1AF03AF-44E7-4C5C-A6A2-A3E9568FD90D}" type="presParOf" srcId="{F0F5BC7C-FDFB-44AF-84EE-0D5B1B23FF69}" destId="{632A55AB-A197-480A-A055-E0F10D2DEAEF}" srcOrd="1" destOrd="0" presId="urn:microsoft.com/office/officeart/2005/8/layout/hierarchy5"/>
    <dgm:cxn modelId="{E28F60F3-2D98-4CB7-84B6-60ECF51230C2}" type="presParOf" srcId="{632A55AB-A197-480A-A055-E0F10D2DEAEF}" destId="{5D2A662D-C4EF-4401-9AC6-CCAB59BE49C3}" srcOrd="0" destOrd="0" presId="urn:microsoft.com/office/officeart/2005/8/layout/hierarchy5"/>
    <dgm:cxn modelId="{B724CB7E-9FE8-48BF-A245-B8C59C6F563E}" type="presParOf" srcId="{632A55AB-A197-480A-A055-E0F10D2DEAEF}" destId="{A35934AD-B1C8-4D22-A360-152CA2CFCFCC}" srcOrd="1" destOrd="0" presId="urn:microsoft.com/office/officeart/2005/8/layout/hierarchy5"/>
    <dgm:cxn modelId="{CC08EBC8-4B16-4D4C-BCAA-A6B5E0ABDE11}" type="presParOf" srcId="{A35934AD-B1C8-4D22-A360-152CA2CFCFCC}" destId="{1E44FC06-EDB7-470C-BD4A-3A40ECBFA133}" srcOrd="0" destOrd="0" presId="urn:microsoft.com/office/officeart/2005/8/layout/hierarchy5"/>
    <dgm:cxn modelId="{379C0838-F877-4725-A9C4-A7C7FDE3FABE}" type="presParOf" srcId="{1E44FC06-EDB7-470C-BD4A-3A40ECBFA133}" destId="{EBF97CA3-7702-4CAC-99D6-8C5537EAAA45}" srcOrd="0" destOrd="0" presId="urn:microsoft.com/office/officeart/2005/8/layout/hierarchy5"/>
    <dgm:cxn modelId="{648647A2-0D28-46EC-91C5-0F4182D32853}" type="presParOf" srcId="{A35934AD-B1C8-4D22-A360-152CA2CFCFCC}" destId="{D344EADD-92D9-4ED1-A79B-4C4EAC96DF8A}" srcOrd="1" destOrd="0" presId="urn:microsoft.com/office/officeart/2005/8/layout/hierarchy5"/>
    <dgm:cxn modelId="{95425983-1E5A-4DD1-B5AE-6ED59F304FFF}" type="presParOf" srcId="{D344EADD-92D9-4ED1-A79B-4C4EAC96DF8A}" destId="{A648CDE9-0079-49D3-B039-CCB18E39AFE8}" srcOrd="0" destOrd="0" presId="urn:microsoft.com/office/officeart/2005/8/layout/hierarchy5"/>
    <dgm:cxn modelId="{83A43F69-6BE1-4C69-98CE-BF68645748B3}" type="presParOf" srcId="{D344EADD-92D9-4ED1-A79B-4C4EAC96DF8A}" destId="{9BE059B6-9856-414A-BAFF-D574BEFD4EAF}" srcOrd="1" destOrd="0" presId="urn:microsoft.com/office/officeart/2005/8/layout/hierarchy5"/>
    <dgm:cxn modelId="{C84B00BF-BF95-415A-9FA9-F97D2A0FE857}" type="presParOf" srcId="{A35934AD-B1C8-4D22-A360-152CA2CFCFCC}" destId="{2664D1C9-AA15-4FF6-9B93-8E1545AFC493}" srcOrd="2" destOrd="0" presId="urn:microsoft.com/office/officeart/2005/8/layout/hierarchy5"/>
    <dgm:cxn modelId="{BEEE680B-BD55-43B5-99BB-BE7D4C2C914C}" type="presParOf" srcId="{2664D1C9-AA15-4FF6-9B93-8E1545AFC493}" destId="{43D1D613-21A2-4E7A-B927-4836F9528283}" srcOrd="0" destOrd="0" presId="urn:microsoft.com/office/officeart/2005/8/layout/hierarchy5"/>
    <dgm:cxn modelId="{F5BE6705-6F1B-4285-A7A8-9AEC038BCFE7}" type="presParOf" srcId="{A35934AD-B1C8-4D22-A360-152CA2CFCFCC}" destId="{6A0FD049-1B0E-4C14-87F0-16BD062F7413}" srcOrd="3" destOrd="0" presId="urn:microsoft.com/office/officeart/2005/8/layout/hierarchy5"/>
    <dgm:cxn modelId="{6B46D907-B923-45B6-8427-C5509B0B74BE}" type="presParOf" srcId="{6A0FD049-1B0E-4C14-87F0-16BD062F7413}" destId="{046BE750-58B0-491A-9D41-7103D8ACFDDD}" srcOrd="0" destOrd="0" presId="urn:microsoft.com/office/officeart/2005/8/layout/hierarchy5"/>
    <dgm:cxn modelId="{03C502F6-0341-44D9-BCF8-D5A0316A260E}" type="presParOf" srcId="{6A0FD049-1B0E-4C14-87F0-16BD062F7413}" destId="{2E0D96DC-F8D9-4278-9547-CADEFC75B142}" srcOrd="1" destOrd="0" presId="urn:microsoft.com/office/officeart/2005/8/layout/hierarchy5"/>
    <dgm:cxn modelId="{4454DE0F-0338-43DD-B38D-A2BD467C8612}" type="presParOf" srcId="{F0F5BC7C-FDFB-44AF-84EE-0D5B1B23FF69}" destId="{E3ACAD25-13F7-4F16-8597-5D843F6F157D}" srcOrd="2" destOrd="0" presId="urn:microsoft.com/office/officeart/2005/8/layout/hierarchy5"/>
    <dgm:cxn modelId="{12F16EED-C18A-4946-B805-E7B4C8B2D353}" type="presParOf" srcId="{E3ACAD25-13F7-4F16-8597-5D843F6F157D}" destId="{24F57E43-80E1-42D2-93A9-92E7B3A8B449}" srcOrd="0" destOrd="0" presId="urn:microsoft.com/office/officeart/2005/8/layout/hierarchy5"/>
    <dgm:cxn modelId="{EC226727-4617-4CDF-93F0-BECF4AEFDC24}" type="presParOf" srcId="{F0F5BC7C-FDFB-44AF-84EE-0D5B1B23FF69}" destId="{EA6BB9EC-B018-4617-A935-D581D3C0EAB2}" srcOrd="3" destOrd="0" presId="urn:microsoft.com/office/officeart/2005/8/layout/hierarchy5"/>
    <dgm:cxn modelId="{1F1C5E46-8A55-4558-B73A-168C43125A90}" type="presParOf" srcId="{EA6BB9EC-B018-4617-A935-D581D3C0EAB2}" destId="{320057FA-8A0D-4AF9-9FCD-65C793AA355E}" srcOrd="0" destOrd="0" presId="urn:microsoft.com/office/officeart/2005/8/layout/hierarchy5"/>
    <dgm:cxn modelId="{EF3AE487-4D36-480B-AEC9-F9D666D4727E}" type="presParOf" srcId="{EA6BB9EC-B018-4617-A935-D581D3C0EAB2}" destId="{AEAD3876-5822-425C-8C9D-C39231E3BAC1}" srcOrd="1" destOrd="0" presId="urn:microsoft.com/office/officeart/2005/8/layout/hierarchy5"/>
    <dgm:cxn modelId="{7DA9D183-B51E-4D6C-9245-8978143F2E1A}" type="presParOf" srcId="{AEAD3876-5822-425C-8C9D-C39231E3BAC1}" destId="{E0393319-CBA9-4A6F-9D28-B75059C7D451}" srcOrd="0" destOrd="0" presId="urn:microsoft.com/office/officeart/2005/8/layout/hierarchy5"/>
    <dgm:cxn modelId="{AB1664D4-A7F8-48A7-9DC7-1818F8A6F83A}" type="presParOf" srcId="{E0393319-CBA9-4A6F-9D28-B75059C7D451}" destId="{A41E9849-FAD9-4511-A9FD-9C75E639A8A9}" srcOrd="0" destOrd="0" presId="urn:microsoft.com/office/officeart/2005/8/layout/hierarchy5"/>
    <dgm:cxn modelId="{462DD468-E472-459A-86A3-1D6657F1EDA0}" type="presParOf" srcId="{AEAD3876-5822-425C-8C9D-C39231E3BAC1}" destId="{079923F9-6A96-4FDB-8619-D54C737C7E84}" srcOrd="1" destOrd="0" presId="urn:microsoft.com/office/officeart/2005/8/layout/hierarchy5"/>
    <dgm:cxn modelId="{68A82267-8BA9-479F-ADD8-7011F1F11B88}" type="presParOf" srcId="{079923F9-6A96-4FDB-8619-D54C737C7E84}" destId="{EFF81C5F-6ACA-460F-954E-A282DCCB3B99}" srcOrd="0" destOrd="0" presId="urn:microsoft.com/office/officeart/2005/8/layout/hierarchy5"/>
    <dgm:cxn modelId="{B1F2A306-BEE8-46B8-973B-744B0D91743C}" type="presParOf" srcId="{079923F9-6A96-4FDB-8619-D54C737C7E84}" destId="{6BF0F7BD-1195-48E2-8A27-A634D68F0717}" srcOrd="1" destOrd="0" presId="urn:microsoft.com/office/officeart/2005/8/layout/hierarchy5"/>
    <dgm:cxn modelId="{5E342749-B742-4CC0-A2FA-1848B9ED7F95}" type="presParOf" srcId="{B6A627FE-2170-4FFB-8D4D-4E37F0995CC1}" destId="{4CE955CE-5934-4D2A-8A5E-D3BB0EFF5C4C}" srcOrd="1" destOrd="0" presId="urn:microsoft.com/office/officeart/2005/8/layout/hierarchy5"/>
    <dgm:cxn modelId="{0EF593BA-3DE5-40CC-8293-216E1F37D36E}" type="presParOf" srcId="{4CE955CE-5934-4D2A-8A5E-D3BB0EFF5C4C}" destId="{1CFDDF26-3109-483A-9071-7902F1047D92}" srcOrd="0" destOrd="0" presId="urn:microsoft.com/office/officeart/2005/8/layout/hierarchy5"/>
    <dgm:cxn modelId="{07C9450F-E048-46EB-8F8F-43EAF231A2CD}" type="presParOf" srcId="{1CFDDF26-3109-483A-9071-7902F1047D92}" destId="{F1847416-5AF0-4EA5-A9B0-44F2F378EF66}" srcOrd="0" destOrd="0" presId="urn:microsoft.com/office/officeart/2005/8/layout/hierarchy5"/>
    <dgm:cxn modelId="{2B5327AB-8B65-4888-9153-DED05C1F3D39}" type="presParOf" srcId="{1CFDDF26-3109-483A-9071-7902F1047D92}" destId="{59878425-B893-42C6-974F-88BF7B646CCD}" srcOrd="1" destOrd="0" presId="urn:microsoft.com/office/officeart/2005/8/layout/hierarchy5"/>
    <dgm:cxn modelId="{AD4FEBE0-B4A3-4600-A097-5FF88EF5865D}" type="presParOf" srcId="{4CE955CE-5934-4D2A-8A5E-D3BB0EFF5C4C}" destId="{0C3B2DBC-8952-4EA5-B533-7CFF0ACEBAA1}" srcOrd="1" destOrd="0" presId="urn:microsoft.com/office/officeart/2005/8/layout/hierarchy5"/>
    <dgm:cxn modelId="{FAABB619-3AD1-420A-9E6B-C4EFA492CF81}" type="presParOf" srcId="{0C3B2DBC-8952-4EA5-B533-7CFF0ACEBAA1}" destId="{037C142A-4056-43C2-9313-BE028893E21D}" srcOrd="0" destOrd="0" presId="urn:microsoft.com/office/officeart/2005/8/layout/hierarchy5"/>
    <dgm:cxn modelId="{43FF0880-F326-4F69-84F0-D5705EC05653}" type="presParOf" srcId="{4CE955CE-5934-4D2A-8A5E-D3BB0EFF5C4C}" destId="{5EAB6EED-2F37-4159-9307-53B65D7E0BBF}" srcOrd="2" destOrd="0" presId="urn:microsoft.com/office/officeart/2005/8/layout/hierarchy5"/>
    <dgm:cxn modelId="{8917E3E9-7F99-4D9B-B080-AAA24909A156}" type="presParOf" srcId="{5EAB6EED-2F37-4159-9307-53B65D7E0BBF}" destId="{0DBB2C90-059D-43C3-AA56-C19461D64D68}" srcOrd="0" destOrd="0" presId="urn:microsoft.com/office/officeart/2005/8/layout/hierarchy5"/>
    <dgm:cxn modelId="{3902F833-1C8B-4DB0-A85F-33EB4F9891D6}" type="presParOf" srcId="{5EAB6EED-2F37-4159-9307-53B65D7E0BBF}" destId="{2A618758-66F1-4F01-9FAD-B7DA7F4F9302}" srcOrd="1" destOrd="0" presId="urn:microsoft.com/office/officeart/2005/8/layout/hierarchy5"/>
    <dgm:cxn modelId="{EE6E9F27-8C44-45B5-97C3-F7A121E0FA3A}" type="presParOf" srcId="{4CE955CE-5934-4D2A-8A5E-D3BB0EFF5C4C}" destId="{781F2C96-8C30-4B08-A107-4EBD738DCE31}" srcOrd="3" destOrd="0" presId="urn:microsoft.com/office/officeart/2005/8/layout/hierarchy5"/>
    <dgm:cxn modelId="{5E36B5C4-A313-4D17-A863-21D6DAAE69E5}" type="presParOf" srcId="{781F2C96-8C30-4B08-A107-4EBD738DCE31}" destId="{4E64EF04-69A9-467E-8CEB-C808321973A6}" srcOrd="0" destOrd="0" presId="urn:microsoft.com/office/officeart/2005/8/layout/hierarchy5"/>
    <dgm:cxn modelId="{F322DE10-3A55-4F74-AABB-178566214084}" type="presParOf" srcId="{4CE955CE-5934-4D2A-8A5E-D3BB0EFF5C4C}" destId="{4F076844-937F-4CD5-A86F-5AE296760092}" srcOrd="4" destOrd="0" presId="urn:microsoft.com/office/officeart/2005/8/layout/hierarchy5"/>
    <dgm:cxn modelId="{DF9B3100-965F-4A53-BA4F-4815BE3F4C42}" type="presParOf" srcId="{4F076844-937F-4CD5-A86F-5AE296760092}" destId="{D2BBBD33-20A8-42E5-BC19-AB52DAF5492B}" srcOrd="0" destOrd="0" presId="urn:microsoft.com/office/officeart/2005/8/layout/hierarchy5"/>
    <dgm:cxn modelId="{2CA340A6-7028-45F2-B72C-9811E42CAF0D}" type="presParOf" srcId="{4F076844-937F-4CD5-A86F-5AE296760092}" destId="{1CEC92D9-F335-4A08-A817-50744496CBB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BD33-20A8-42E5-BC19-AB52DAF5492B}">
      <dsp:nvSpPr>
        <dsp:cNvPr id="0" name=""/>
        <dsp:cNvSpPr/>
      </dsp:nvSpPr>
      <dsp:spPr>
        <a:xfrm>
          <a:off x="5498254" y="0"/>
          <a:ext cx="2075181" cy="43243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Offer</a:t>
          </a:r>
          <a:endParaRPr lang="en-US" sz="3000" kern="1200" dirty="0"/>
        </a:p>
      </dsp:txBody>
      <dsp:txXfrm>
        <a:off x="5498254" y="0"/>
        <a:ext cx="2075181" cy="1297305"/>
      </dsp:txXfrm>
    </dsp:sp>
    <dsp:sp modelId="{0DBB2C90-059D-43C3-AA56-C19461D64D68}">
      <dsp:nvSpPr>
        <dsp:cNvPr id="0" name=""/>
        <dsp:cNvSpPr/>
      </dsp:nvSpPr>
      <dsp:spPr>
        <a:xfrm>
          <a:off x="3077209" y="0"/>
          <a:ext cx="2075181" cy="43243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Interview</a:t>
          </a:r>
          <a:endParaRPr lang="en-US" sz="3000" kern="1200" dirty="0"/>
        </a:p>
      </dsp:txBody>
      <dsp:txXfrm>
        <a:off x="3077209" y="0"/>
        <a:ext cx="2075181" cy="1297305"/>
      </dsp:txXfrm>
    </dsp:sp>
    <dsp:sp modelId="{F1847416-5AF0-4EA5-A9B0-44F2F378EF66}">
      <dsp:nvSpPr>
        <dsp:cNvPr id="0" name=""/>
        <dsp:cNvSpPr/>
      </dsp:nvSpPr>
      <dsp:spPr>
        <a:xfrm>
          <a:off x="656164" y="0"/>
          <a:ext cx="2075181" cy="43243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Apply</a:t>
          </a:r>
          <a:endParaRPr lang="en-US" sz="3000" kern="1200" dirty="0"/>
        </a:p>
      </dsp:txBody>
      <dsp:txXfrm>
        <a:off x="656164" y="0"/>
        <a:ext cx="2075181" cy="1297305"/>
      </dsp:txXfrm>
    </dsp:sp>
    <dsp:sp modelId="{697C09F6-FA66-4ACB-A657-8F1F806B454E}">
      <dsp:nvSpPr>
        <dsp:cNvPr id="0" name=""/>
        <dsp:cNvSpPr/>
      </dsp:nvSpPr>
      <dsp:spPr>
        <a:xfrm>
          <a:off x="829096" y="2540600"/>
          <a:ext cx="1729317" cy="864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Applicant Pool</a:t>
          </a:r>
          <a:endParaRPr lang="en-US" sz="2700" kern="1200" dirty="0"/>
        </a:p>
      </dsp:txBody>
      <dsp:txXfrm>
        <a:off x="854421" y="2565925"/>
        <a:ext cx="1678667" cy="814008"/>
      </dsp:txXfrm>
    </dsp:sp>
    <dsp:sp modelId="{702B6781-3EE5-49ED-8BAD-46FB173A7347}">
      <dsp:nvSpPr>
        <dsp:cNvPr id="0" name=""/>
        <dsp:cNvSpPr/>
      </dsp:nvSpPr>
      <dsp:spPr>
        <a:xfrm rot="18770822">
          <a:off x="2395687" y="2582050"/>
          <a:ext cx="1017180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1017180" y="1799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78848" y="2574616"/>
        <a:ext cx="50859" cy="50859"/>
      </dsp:txXfrm>
    </dsp:sp>
    <dsp:sp modelId="{5D2A662D-C4EF-4401-9AC6-CCAB59BE49C3}">
      <dsp:nvSpPr>
        <dsp:cNvPr id="0" name=""/>
        <dsp:cNvSpPr/>
      </dsp:nvSpPr>
      <dsp:spPr>
        <a:xfrm>
          <a:off x="3250141" y="1794832"/>
          <a:ext cx="1729317" cy="864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Invited Applicants</a:t>
          </a:r>
          <a:endParaRPr lang="en-US" sz="2700" kern="1200" dirty="0"/>
        </a:p>
      </dsp:txBody>
      <dsp:txXfrm>
        <a:off x="3275466" y="1820157"/>
        <a:ext cx="1678667" cy="814008"/>
      </dsp:txXfrm>
    </dsp:sp>
    <dsp:sp modelId="{1E44FC06-EDB7-470C-BD4A-3A40ECBFA133}">
      <dsp:nvSpPr>
        <dsp:cNvPr id="0" name=""/>
        <dsp:cNvSpPr/>
      </dsp:nvSpPr>
      <dsp:spPr>
        <a:xfrm rot="19457599">
          <a:off x="4899390" y="1960576"/>
          <a:ext cx="851864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851864" y="1799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04025" y="1957275"/>
        <a:ext cx="42593" cy="42593"/>
      </dsp:txXfrm>
    </dsp:sp>
    <dsp:sp modelId="{A648CDE9-0079-49D3-B039-CCB18E39AFE8}">
      <dsp:nvSpPr>
        <dsp:cNvPr id="0" name=""/>
        <dsp:cNvSpPr/>
      </dsp:nvSpPr>
      <dsp:spPr>
        <a:xfrm>
          <a:off x="5671185" y="1297653"/>
          <a:ext cx="1729317" cy="864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Offered a Position</a:t>
          </a:r>
          <a:endParaRPr lang="en-US" sz="2700" kern="1200" dirty="0"/>
        </a:p>
      </dsp:txBody>
      <dsp:txXfrm>
        <a:off x="5696510" y="1322978"/>
        <a:ext cx="1678667" cy="814008"/>
      </dsp:txXfrm>
    </dsp:sp>
    <dsp:sp modelId="{2664D1C9-AA15-4FF6-9B93-8E1545AFC493}">
      <dsp:nvSpPr>
        <dsp:cNvPr id="0" name=""/>
        <dsp:cNvSpPr/>
      </dsp:nvSpPr>
      <dsp:spPr>
        <a:xfrm rot="2142401">
          <a:off x="4899390" y="2457755"/>
          <a:ext cx="851864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851864" y="1799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04025" y="2454454"/>
        <a:ext cx="42593" cy="42593"/>
      </dsp:txXfrm>
    </dsp:sp>
    <dsp:sp modelId="{046BE750-58B0-491A-9D41-7103D8ACFDDD}">
      <dsp:nvSpPr>
        <dsp:cNvPr id="0" name=""/>
        <dsp:cNvSpPr/>
      </dsp:nvSpPr>
      <dsp:spPr>
        <a:xfrm>
          <a:off x="5671185" y="2292011"/>
          <a:ext cx="1729317" cy="864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ym typeface="Wingdings" pitchFamily="2" charset="2"/>
            </a:rPr>
            <a:t></a:t>
          </a:r>
          <a:endParaRPr lang="en-US" sz="2700" kern="1200" dirty="0"/>
        </a:p>
      </dsp:txBody>
      <dsp:txXfrm>
        <a:off x="5696510" y="2317336"/>
        <a:ext cx="1678667" cy="814008"/>
      </dsp:txXfrm>
    </dsp:sp>
    <dsp:sp modelId="{E3ACAD25-13F7-4F16-8597-5D843F6F157D}">
      <dsp:nvSpPr>
        <dsp:cNvPr id="0" name=""/>
        <dsp:cNvSpPr/>
      </dsp:nvSpPr>
      <dsp:spPr>
        <a:xfrm rot="2829178">
          <a:off x="2395687" y="3327818"/>
          <a:ext cx="1017180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1017180" y="1799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78848" y="3320384"/>
        <a:ext cx="50859" cy="50859"/>
      </dsp:txXfrm>
    </dsp:sp>
    <dsp:sp modelId="{320057FA-8A0D-4AF9-9FCD-65C793AA355E}">
      <dsp:nvSpPr>
        <dsp:cNvPr id="0" name=""/>
        <dsp:cNvSpPr/>
      </dsp:nvSpPr>
      <dsp:spPr>
        <a:xfrm>
          <a:off x="3250141" y="3286368"/>
          <a:ext cx="1729317" cy="864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ym typeface="Wingdings" pitchFamily="2" charset="2"/>
            </a:rPr>
            <a:t></a:t>
          </a:r>
          <a:endParaRPr lang="en-US" sz="2700" kern="1200" dirty="0"/>
        </a:p>
      </dsp:txBody>
      <dsp:txXfrm>
        <a:off x="3275466" y="3311693"/>
        <a:ext cx="1678667" cy="814008"/>
      </dsp:txXfrm>
    </dsp:sp>
    <dsp:sp modelId="{E0393319-CBA9-4A6F-9D28-B75059C7D451}">
      <dsp:nvSpPr>
        <dsp:cNvPr id="0" name=""/>
        <dsp:cNvSpPr/>
      </dsp:nvSpPr>
      <dsp:spPr>
        <a:xfrm>
          <a:off x="4979458" y="3700702"/>
          <a:ext cx="691727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691727" y="1799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08029" y="3701405"/>
        <a:ext cx="34586" cy="34586"/>
      </dsp:txXfrm>
    </dsp:sp>
    <dsp:sp modelId="{EFF81C5F-6ACA-460F-954E-A282DCCB3B99}">
      <dsp:nvSpPr>
        <dsp:cNvPr id="0" name=""/>
        <dsp:cNvSpPr/>
      </dsp:nvSpPr>
      <dsp:spPr>
        <a:xfrm>
          <a:off x="5671185" y="3286368"/>
          <a:ext cx="1729317" cy="864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ym typeface="Wingdings" pitchFamily="2" charset="2"/>
            </a:rPr>
            <a:t></a:t>
          </a:r>
          <a:endParaRPr lang="en-US" sz="2700" kern="1200" dirty="0"/>
        </a:p>
      </dsp:txBody>
      <dsp:txXfrm>
        <a:off x="5696510" y="3311693"/>
        <a:ext cx="1678667" cy="814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5A4C9B-3CFF-4DC7-B9F7-E7107432B09D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E77EA5-88B5-4482-8046-E51E70502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93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9D2A01-A4BB-43C2-9094-F18DD9C168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0633C9-FE54-4350-A8DF-13D406D9E1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FA8158-822C-4F65-9B14-8310E0CA6C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801077-8A81-4396-9724-D6E103AFB1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FCD9E2-2F19-46A3-BD08-DBD464EBC5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606482-5240-4A34-BB4B-8220517F0C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606482-5240-4A34-BB4B-8220517F0C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07AA40-B190-4F6F-9514-E089304B3F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D21A6-1C4F-41A7-9952-D78FF46BE6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C755D4-74E9-4AA3-9A4A-2711381A96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0633C9-FE54-4350-A8DF-13D406D9E1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7165-1A21-4A06-AC95-8F76FED73E84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00BEC70-6D5A-47AA-8F3A-0FEB45B4BF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C55B-EB1F-4E18-B703-EFECC93FAAB2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BEF6-1AC7-4BBB-BBF5-3EAC483F6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6583C-E931-424F-AEDC-B2417917F475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696C3-87CC-4295-B414-D2D0FF275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AEE86-E996-44C7-AA35-EFC1F49AF7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666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C1463-B6D3-4AC4-9318-3C56184B5A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892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30915-E18C-4164-817E-5EDA8F3608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255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C2F14-B03C-41E1-AF10-8994C81F0E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169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5E5E3-1936-4E98-92D4-A6EBF579F6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8917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8A12E-B75E-4F4E-91C9-09DD7E9DF9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6945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BB06A-3BFB-4AC5-B0CD-75865276B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383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FAB51-D78F-4B3F-822F-A74CC58FB6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284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D16B-E701-4D39-95EF-43201757A705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0FBD-1C2D-4E5D-8C33-BE69E73FF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1CA89-CD69-4405-A1EC-170B95378F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078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23269-BE9A-4085-A349-AFA27447D6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594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A5F63-47D8-4C2C-914B-7B3C0DAA6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3688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A6E142-6A3D-4E30-B0D6-4D3FDFEBF9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1189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AEE86-E996-44C7-AA35-EFC1F49AF7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896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C1463-B6D3-4AC4-9318-3C56184B5A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9220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30915-E18C-4164-817E-5EDA8F3608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2232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C2F14-B03C-41E1-AF10-8994C81F0E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695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5E5E3-1936-4E98-92D4-A6EBF579F6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559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8A12E-B75E-4F4E-91C9-09DD7E9DF9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075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E2D0B-B69C-4E46-A41A-D47122449E68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0CB2-71D7-4839-A243-37F59B851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BB06A-3BFB-4AC5-B0CD-75865276B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9577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FAB51-D78F-4B3F-822F-A74CC58FB6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1410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1CA89-CD69-4405-A1EC-170B95378F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4811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23269-BE9A-4085-A349-AFA27447D6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8367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A5F63-47D8-4C2C-914B-7B3C0DAA6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487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A6E142-6A3D-4E30-B0D6-4D3FDFEBF9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24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AEE86-E996-44C7-AA35-EFC1F49AF7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2832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C1463-B6D3-4AC4-9318-3C56184B5A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3021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30915-E18C-4164-817E-5EDA8F3608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7679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C2F14-B03C-41E1-AF10-8994C81F0E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421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CABFE-B896-47BB-BC07-92117857CB70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AABDB-C605-4B7A-93FB-1BE536CEB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5E5E3-1936-4E98-92D4-A6EBF579F6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0987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8A12E-B75E-4F4E-91C9-09DD7E9DF9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8527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BB06A-3BFB-4AC5-B0CD-75865276B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020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FAB51-D78F-4B3F-822F-A74CC58FB6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3040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1CA89-CD69-4405-A1EC-170B95378F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7871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23269-BE9A-4085-A349-AFA27447D6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0808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A5F63-47D8-4C2C-914B-7B3C0DAA6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6596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A6E142-6A3D-4E30-B0D6-4D3FDFEBF9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3976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AEE86-E996-44C7-AA35-EFC1F49AF7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346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C1463-B6D3-4AC4-9318-3C56184B5A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379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5C3DC8-8097-44A6-A151-0F1DF01B1947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EC08E4-5E27-4640-84C0-B5F10DC6C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30915-E18C-4164-817E-5EDA8F3608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6013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C2F14-B03C-41E1-AF10-8994C81F0E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3081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5E5E3-1936-4E98-92D4-A6EBF579F6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0452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8A12E-B75E-4F4E-91C9-09DD7E9DF9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2737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BB06A-3BFB-4AC5-B0CD-75865276B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449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FAB51-D78F-4B3F-822F-A74CC58FB6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6376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1CA89-CD69-4405-A1EC-170B95378F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9449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23269-BE9A-4085-A349-AFA27447D6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58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A5F63-47D8-4C2C-914B-7B3C0DAA6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2538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A6E142-6A3D-4E30-B0D6-4D3FDFEBF9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433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CBAB0-A517-472B-9321-0E4BDAAEB473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B114-948E-4B82-8DA5-7DE21A833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3AE01A-F8CA-4561-A8E1-B758131805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3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87B62-F52B-493B-A1FC-614378FC5D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714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15CA9-A7CE-452B-9E54-BA651E944D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513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E725-257B-43D4-B57B-EE49F713E40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67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62A52-734A-459A-B3B9-DBC38F0A22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14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6037B-DD2E-44A1-A5D3-5F2DF2EACA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90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03348-9E10-44EA-940C-802B5B699AC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131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3DF36-47F9-4A6B-B509-71794EB5CE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131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FBD2-47D8-4B30-A2F3-3D6BD4B8C2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475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7BA0B-6574-434D-8CBC-729CD7D2B5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0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F412-40A4-450C-9866-22979693B068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6DAE-D6DB-4562-ADE7-29DAB744D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894BD-CAF3-46BF-B1E5-49ACA36EC9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198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6F740E-1520-42CD-BE71-0D06DA98C9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414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50EE4A-9E87-49D3-BEB9-F0D24CCDE0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7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E2D4-1AE2-4723-BF09-B370F5434936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E6BE-5A90-4642-A5DC-0218CE099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CE00D-8869-40C3-9686-3D101B7A11C8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24CF-10C9-4944-9325-62ACE62F2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927F687B-E0D8-42DB-A31D-A24F0EB1A52B}" type="datetimeFigureOut">
              <a:rPr lang="en-US"/>
              <a:pPr>
                <a:defRPr/>
              </a:pPr>
              <a:t>5/26/2015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dirty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54E0ABC-0B8F-4E69-9FC6-22B8051883D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443351B-5C98-4119-8425-C5306A02C56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0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443351B-5C98-4119-8425-C5306A02C56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4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443351B-5C98-4119-8425-C5306A02C56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443351B-5C98-4119-8425-C5306A02C56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6EEDC93-C346-43BD-85FA-1AFFBEFE022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434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net.org/research/Future_of_Sociology_2011.pp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asanet.org/research/Moving_Toward_Change_2010_Job_Bank_Survey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ebcaspar.nsf.gov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net.org/images/research/docs/ppt/ImplicationsforDepartments2011.pp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r>
              <a:rPr lang="en-US" dirty="0" smtClean="0"/>
              <a:t>Preparing for the Job Market: The </a:t>
            </a:r>
            <a:r>
              <a:rPr lang="en-US" smtClean="0"/>
              <a:t>Application Process (Part II)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Bill Carbonaro, DGS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University of Notre Dame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Department of Sociology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February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from ASA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28111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777" y="2220087"/>
            <a:ext cx="3352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following slides are borrowed from: </a:t>
            </a:r>
          </a:p>
          <a:p>
            <a:endParaRPr lang="en-US" dirty="0"/>
          </a:p>
          <a:p>
            <a:r>
              <a:rPr lang="en-US" dirty="0" smtClean="0"/>
              <a:t>“The Future of Sociology” Presentation by Roberta </a:t>
            </a:r>
            <a:r>
              <a:rPr lang="en-US" dirty="0" err="1" smtClean="0"/>
              <a:t>Spalter</a:t>
            </a:r>
            <a:r>
              <a:rPr lang="en-US" dirty="0" smtClean="0"/>
              <a:t>-Roth, ASA</a:t>
            </a:r>
          </a:p>
          <a:p>
            <a:endParaRPr lang="en-US" dirty="0" smtClean="0"/>
          </a:p>
          <a:p>
            <a:r>
              <a:rPr lang="en-US" dirty="0" smtClean="0"/>
              <a:t>“Moving Towards Recovery: Findings from the 2010 Jobs Bank Survey” </a:t>
            </a:r>
            <a:r>
              <a:rPr lang="en-US" dirty="0" err="1" smtClean="0"/>
              <a:t>Spalter</a:t>
            </a:r>
            <a:r>
              <a:rPr lang="en-US" dirty="0" smtClean="0"/>
              <a:t>-Roth, </a:t>
            </a:r>
            <a:r>
              <a:rPr lang="en-US" dirty="0" err="1" smtClean="0"/>
              <a:t>Scelza</a:t>
            </a:r>
            <a:r>
              <a:rPr lang="en-US" dirty="0" smtClean="0"/>
              <a:t>, and Jacobs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Available at: </a:t>
            </a:r>
          </a:p>
          <a:p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www.asanet.org/research/Future_of_Sociology_2011.ppt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dirty="0">
                <a:hlinkClick r:id="rId4"/>
              </a:rPr>
              <a:t>http://www.asanet.org/research/Moving_Toward_Change_2010_Job_Bank_Survey.pdf</a:t>
            </a:r>
            <a:endParaRPr lang="en-US" sz="1000" dirty="0" smtClean="0"/>
          </a:p>
          <a:p>
            <a:endParaRPr lang="en-US" sz="10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648200"/>
            <a:ext cx="4953000" cy="195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39D4-A07C-4DBF-A9FC-2D4A4E1EF8F0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828800" y="0"/>
            <a:ext cx="73152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smtClean="0">
              <a:solidFill>
                <a:srgbClr val="FF3300"/>
              </a:solidFill>
              <a:latin typeface="Corbel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6781800" cy="990600"/>
          </a:xfrm>
          <a:noFill/>
          <a:ln/>
        </p:spPr>
        <p:txBody>
          <a:bodyPr/>
          <a:lstStyle/>
          <a:p>
            <a:r>
              <a:rPr lang="en-US" sz="2000" b="1">
                <a:solidFill>
                  <a:schemeClr val="tx1"/>
                </a:solidFill>
                <a:latin typeface="Arial Black" pitchFamily="34" charset="0"/>
              </a:rPr>
              <a:t>Sociology Degrees Awarded by Degree Level, </a:t>
            </a:r>
            <a:br>
              <a:rPr lang="en-US" sz="2000" b="1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b="1">
                <a:solidFill>
                  <a:schemeClr val="tx1"/>
                </a:solidFill>
                <a:latin typeface="Arial Black" pitchFamily="34" charset="0"/>
              </a:rPr>
              <a:t>1966 – 2009</a:t>
            </a:r>
            <a:br>
              <a:rPr lang="en-US" sz="2000" b="1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000" b="1">
                <a:solidFill>
                  <a:schemeClr val="tx1"/>
                </a:solidFill>
                <a:latin typeface="Franklin Gothic Book" pitchFamily="34" charset="0"/>
              </a:rPr>
              <a:t/>
            </a:r>
            <a:br>
              <a:rPr lang="en-US" sz="1000" b="1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en-US" sz="1400" b="1" i="1">
                <a:solidFill>
                  <a:schemeClr val="tx1"/>
                </a:solidFill>
                <a:latin typeface="Franklin Gothic Book" pitchFamily="34" charset="0"/>
              </a:rPr>
              <a:t>(number of degrees</a:t>
            </a:r>
            <a:r>
              <a:rPr lang="en-US" sz="1400" b="1">
                <a:solidFill>
                  <a:schemeClr val="tx1"/>
                </a:solidFill>
                <a:latin typeface="Franklin Gothic Book" pitchFamily="34" charset="0"/>
              </a:rPr>
              <a:t>)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1955800" y="5878513"/>
            <a:ext cx="7010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i="1" smtClean="0">
                <a:solidFill>
                  <a:srgbClr val="000000"/>
                </a:solidFill>
                <a:latin typeface="Franklin Gothic Book" pitchFamily="34" charset="0"/>
              </a:rPr>
              <a:t>Source: U.S. Department of Education, National Center for Education Statistics (NCES), Integrated Postsecondary Education Data System (IPEDS) Completions,1966-2009 (Washington, DC: NCES, 2010). Retrieved from </a:t>
            </a:r>
            <a:r>
              <a:rPr lang="en-US" sz="1000" b="1" i="1" smtClean="0">
                <a:solidFill>
                  <a:srgbClr val="000000"/>
                </a:solidFill>
                <a:latin typeface="Franklin Gothic Book" pitchFamily="34" charset="0"/>
                <a:hlinkClick r:id="rId2"/>
              </a:rPr>
              <a:t>https://webcaspar.nsf.gov</a:t>
            </a:r>
            <a:r>
              <a:rPr lang="en-US" sz="1000" b="1" i="1" smtClean="0">
                <a:solidFill>
                  <a:srgbClr val="000000"/>
                </a:solidFill>
                <a:latin typeface="Franklin Gothic Book" pitchFamily="34" charset="0"/>
              </a:rPr>
              <a:t> (November 4, 2010). </a:t>
            </a:r>
          </a:p>
        </p:txBody>
      </p:sp>
      <p:pic>
        <p:nvPicPr>
          <p:cNvPr id="8224" name="Picture 32" descr="fig 1 sociology degrees by level since 19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371600"/>
            <a:ext cx="7096125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64770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smtClean="0">
                <a:solidFill>
                  <a:srgbClr val="000000"/>
                </a:solidFill>
                <a:latin typeface="Arial Black" pitchFamily="34" charset="0"/>
              </a:rPr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16051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D1A9-ECD2-44D5-ACD1-899F17612A66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828800" y="0"/>
            <a:ext cx="73152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smtClean="0">
              <a:solidFill>
                <a:srgbClr val="FF3300"/>
              </a:solidFill>
              <a:latin typeface="Corbel" pitchFamily="34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7315200" cy="1143000"/>
          </a:xfrm>
        </p:spPr>
        <p:txBody>
          <a:bodyPr/>
          <a:lstStyle/>
          <a:p>
            <a:r>
              <a:rPr lang="en-US" sz="2000" b="1">
                <a:latin typeface="Arial Black" pitchFamily="34" charset="0"/>
              </a:rPr>
              <a:t>Assistant and Open Rank Faculty Positions Advertised Through the American Sociological Association, 2008 – 2010*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514600" y="6172200"/>
            <a:ext cx="5791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i="1" smtClean="0">
                <a:solidFill>
                  <a:srgbClr val="000000"/>
                </a:solidFill>
                <a:latin typeface="Franklin Gothic Book" pitchFamily="34" charset="0"/>
              </a:rPr>
              <a:t>Source: ASA Job Bank Survey, 2010</a:t>
            </a:r>
          </a:p>
          <a:p>
            <a:pPr>
              <a:spcBef>
                <a:spcPct val="50000"/>
              </a:spcBef>
            </a:pPr>
            <a:r>
              <a:rPr lang="en-US" sz="1000" b="1" i="1" smtClean="0">
                <a:solidFill>
                  <a:srgbClr val="000000"/>
                </a:solidFill>
                <a:latin typeface="Franklin Gothic Book" pitchFamily="34" charset="0"/>
              </a:rPr>
              <a:t>* Excludes foreign positions and departments.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52400" y="64770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smtClean="0">
                <a:solidFill>
                  <a:srgbClr val="000000"/>
                </a:solidFill>
                <a:latin typeface="Arial Black" pitchFamily="34" charset="0"/>
              </a:rPr>
              <a:t>Slide 8</a:t>
            </a:r>
          </a:p>
        </p:txBody>
      </p:sp>
      <p:pic>
        <p:nvPicPr>
          <p:cNvPr id="25611" name="Picture 11" descr="fig 5 assistant and open rank faculty positions advert 2008 -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5857875" cy="430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92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Overproduction of PhDs in Sociology?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r>
              <a:rPr lang="en-US" dirty="0" smtClean="0"/>
              <a:t>A question with no clear answer </a:t>
            </a:r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r>
              <a:rPr lang="en-US" dirty="0" smtClean="0"/>
              <a:t>ASA Reports suggest “no” </a:t>
            </a:r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r>
              <a:rPr lang="en-US" dirty="0" smtClean="0"/>
              <a:t>** Much depends on “market conditions” </a:t>
            </a:r>
          </a:p>
          <a:p>
            <a:pPr marL="109537" indent="0">
              <a:buNone/>
            </a:pPr>
            <a:endParaRPr lang="en-US" dirty="0"/>
          </a:p>
          <a:p>
            <a:pPr lvl="1"/>
            <a:r>
              <a:rPr lang="en-US" dirty="0" smtClean="0"/>
              <a:t>2000, 2009 – Maybe, Yes </a:t>
            </a:r>
          </a:p>
          <a:p>
            <a:pPr lvl="1"/>
            <a:r>
              <a:rPr lang="en-US" dirty="0" smtClean="0"/>
              <a:t>2002-2007 </a:t>
            </a:r>
            <a:r>
              <a:rPr lang="en-US" smtClean="0"/>
              <a:t>– Maybe,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219200"/>
            <a:ext cx="3581400" cy="5354638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Most jobs are both tenure track positions</a:t>
            </a:r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r>
              <a:rPr lang="en-US" dirty="0" smtClean="0"/>
              <a:t>Large number of non-academic positions – but many are postdoc positions (terminal)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999"/>
            <a:ext cx="4572000" cy="593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Departments are Hiring? 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8229600" cy="3862728"/>
          </a:xfrm>
        </p:spPr>
      </p:pic>
      <p:sp>
        <p:nvSpPr>
          <p:cNvPr id="5" name="Rectangle 4"/>
          <p:cNvSpPr/>
          <p:nvPr/>
        </p:nvSpPr>
        <p:spPr>
          <a:xfrm>
            <a:off x="5715000" y="3124200"/>
            <a:ext cx="1295400" cy="26670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6172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Many non-sociology departments are looking for sociologists!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874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Departments are Hiring? 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8229600" cy="3428467"/>
          </a:xfrm>
        </p:spPr>
      </p:pic>
    </p:spTree>
    <p:extLst>
      <p:ext uri="{BB962C8B-B14F-4D97-AF65-F5344CB8AC3E}">
        <p14:creationId xmlns:p14="http://schemas.microsoft.com/office/powerpoint/2010/main" val="15737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3659065" cy="4324350"/>
          </a:xfrm>
        </p:spPr>
      </p:pic>
      <p:sp>
        <p:nvSpPr>
          <p:cNvPr id="5" name="Rectangle 4"/>
          <p:cNvSpPr/>
          <p:nvPr/>
        </p:nvSpPr>
        <p:spPr>
          <a:xfrm>
            <a:off x="724786" y="3168502"/>
            <a:ext cx="3505200" cy="304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3136236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Most searches end with a hiring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786" y="3476846"/>
            <a:ext cx="3505200" cy="333154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67200" y="34406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Very few searches are “exploratory”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772246"/>
            <a:ext cx="3505200" cy="333154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3B0B-5E54-4263-8C1E-2D2509E4D564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828800" y="0"/>
            <a:ext cx="73152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smtClean="0">
              <a:solidFill>
                <a:srgbClr val="FF3300"/>
              </a:solidFill>
              <a:latin typeface="Corbel" pitchFamily="34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705600" cy="1143000"/>
          </a:xfrm>
        </p:spPr>
        <p:txBody>
          <a:bodyPr/>
          <a:lstStyle/>
          <a:p>
            <a:r>
              <a:rPr lang="en-US" sz="2000" b="1">
                <a:latin typeface="Arial Black" pitchFamily="34" charset="0"/>
              </a:rPr>
              <a:t>The Hiring Process for Assistant and Open Rank Positions Advertised Through the ASA Job Bank in 2010</a:t>
            </a:r>
            <a:br>
              <a:rPr lang="en-US" sz="2000" b="1">
                <a:latin typeface="Arial Black" pitchFamily="34" charset="0"/>
              </a:rPr>
            </a:br>
            <a:r>
              <a:rPr lang="en-US" sz="1000" b="1">
                <a:latin typeface="Franklin Gothic Demi" pitchFamily="34" charset="0"/>
              </a:rPr>
              <a:t/>
            </a:r>
            <a:br>
              <a:rPr lang="en-US" sz="1000" b="1">
                <a:latin typeface="Franklin Gothic Demi" pitchFamily="34" charset="0"/>
              </a:rPr>
            </a:br>
            <a:r>
              <a:rPr lang="en-US" sz="1400" b="1" i="1">
                <a:latin typeface="Franklin Gothic Book" pitchFamily="34" charset="0"/>
              </a:rPr>
              <a:t>(Responding departments only)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057400" y="6400800"/>
            <a:ext cx="678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 smtClean="0">
                <a:solidFill>
                  <a:srgbClr val="000000"/>
                </a:solidFill>
                <a:latin typeface="Corbel" pitchFamily="34" charset="0"/>
              </a:rPr>
              <a:t>Source: ASA Job Bank Survey, 2010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52400" y="64770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smtClean="0">
                <a:solidFill>
                  <a:srgbClr val="000000"/>
                </a:solidFill>
                <a:latin typeface="Arial Black" pitchFamily="34" charset="0"/>
              </a:rPr>
              <a:t>Slide 20</a:t>
            </a:r>
          </a:p>
        </p:txBody>
      </p:sp>
      <p:pic>
        <p:nvPicPr>
          <p:cNvPr id="46091" name="Picture 11" descr="fig 8 hiring process for assistant and open rank facu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362200"/>
            <a:ext cx="6781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541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3917950" cy="4324350"/>
          </a:xfrm>
        </p:spPr>
      </p:pic>
      <p:sp>
        <p:nvSpPr>
          <p:cNvPr id="5" name="Rectangle 4"/>
          <p:cNvSpPr/>
          <p:nvPr/>
        </p:nvSpPr>
        <p:spPr>
          <a:xfrm>
            <a:off x="609600" y="4191000"/>
            <a:ext cx="36576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038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Lots of opportunities out there, if you have the right record and are a good fit.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Hiring Process (at most Schools)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Subfields are in Demand? 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3229461" cy="4324350"/>
          </a:xfrm>
        </p:spPr>
      </p:pic>
      <p:sp>
        <p:nvSpPr>
          <p:cNvPr id="8" name="Rectangle 7"/>
          <p:cNvSpPr/>
          <p:nvPr/>
        </p:nvSpPr>
        <p:spPr>
          <a:xfrm>
            <a:off x="533400" y="5486400"/>
            <a:ext cx="3352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124200"/>
            <a:ext cx="3352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6312" y="3810000"/>
            <a:ext cx="3352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5105400"/>
            <a:ext cx="3352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5638800"/>
            <a:ext cx="3352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95800" y="2378095"/>
            <a:ext cx="4038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ND Area Exam Fields* </a:t>
            </a:r>
          </a:p>
          <a:p>
            <a:endParaRPr lang="en-US" sz="1000" dirty="0" smtClean="0"/>
          </a:p>
          <a:p>
            <a:r>
              <a:rPr lang="en-US" dirty="0" smtClean="0"/>
              <a:t>23.0 + 19.7 + 8.4 + 6.6 + 12.6= </a:t>
            </a:r>
            <a:r>
              <a:rPr lang="en-US" b="1" dirty="0" smtClean="0"/>
              <a:t>70.3%</a:t>
            </a:r>
            <a:r>
              <a:rPr lang="en-US" dirty="0" smtClean="0"/>
              <a:t> of advertised jobs</a:t>
            </a:r>
          </a:p>
          <a:p>
            <a:endParaRPr lang="en-US" dirty="0"/>
          </a:p>
          <a:p>
            <a:r>
              <a:rPr lang="en-US" dirty="0" smtClean="0"/>
              <a:t>+ 7.0% = </a:t>
            </a:r>
            <a:r>
              <a:rPr lang="en-US" b="1" dirty="0" smtClean="0"/>
              <a:t>77.3% </a:t>
            </a:r>
            <a:r>
              <a:rPr lang="en-US" dirty="0" smtClean="0"/>
              <a:t>of advertised jobs</a:t>
            </a:r>
          </a:p>
          <a:p>
            <a:endParaRPr lang="en-US" b="1" dirty="0"/>
          </a:p>
          <a:p>
            <a:r>
              <a:rPr lang="en-US" dirty="0" smtClean="0"/>
              <a:t>Education** and Religion</a:t>
            </a:r>
            <a:r>
              <a:rPr lang="en-US" b="1" dirty="0" smtClean="0"/>
              <a:t>? </a:t>
            </a:r>
          </a:p>
          <a:p>
            <a:endParaRPr lang="en-US" b="1" dirty="0"/>
          </a:p>
          <a:p>
            <a:r>
              <a:rPr lang="en-US" b="1" dirty="0" smtClean="0"/>
              <a:t>Some small share of 10.5%.</a:t>
            </a:r>
          </a:p>
          <a:p>
            <a:endParaRPr lang="en-US" b="1" dirty="0"/>
          </a:p>
          <a:p>
            <a:r>
              <a:rPr lang="en-US" dirty="0" smtClean="0"/>
              <a:t>* Not including “Stats and Methods” </a:t>
            </a:r>
          </a:p>
          <a:p>
            <a:r>
              <a:rPr lang="en-US" dirty="0" smtClean="0"/>
              <a:t>** “Education” is actually a bigger share because of the education school/</a:t>
            </a:r>
            <a:r>
              <a:rPr lang="en-US" dirty="0" err="1" smtClean="0"/>
              <a:t>dept</a:t>
            </a:r>
            <a:r>
              <a:rPr lang="en-US" dirty="0" smtClean="0"/>
              <a:t> market.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3400" y="4800600"/>
            <a:ext cx="3352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4495800"/>
            <a:ext cx="3352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71C2-FB42-4CEE-841B-43429B56B941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smtClean="0">
              <a:solidFill>
                <a:srgbClr val="FF3300"/>
              </a:solidFill>
              <a:latin typeface="Corbel" pitchFamily="34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781800" cy="1143000"/>
          </a:xfrm>
        </p:spPr>
        <p:txBody>
          <a:bodyPr/>
          <a:lstStyle/>
          <a:p>
            <a:r>
              <a:rPr lang="en-US" sz="2400">
                <a:latin typeface="Arial Black" pitchFamily="34" charset="0"/>
              </a:rPr>
              <a:t>Top 10 Sections in 2010, by Membership Status</a:t>
            </a:r>
            <a:r>
              <a:rPr lang="en-US" sz="2200">
                <a:latin typeface="Arial Black" pitchFamily="34" charset="0"/>
              </a:rPr>
              <a:t/>
            </a:r>
            <a:br>
              <a:rPr lang="en-US" sz="2200">
                <a:latin typeface="Arial Black" pitchFamily="34" charset="0"/>
              </a:rPr>
            </a:br>
            <a:r>
              <a:rPr lang="en-US" sz="1000">
                <a:latin typeface="Franklin Gothic Demi" pitchFamily="34" charset="0"/>
              </a:rPr>
              <a:t/>
            </a:r>
            <a:br>
              <a:rPr lang="en-US" sz="1000">
                <a:latin typeface="Franklin Gothic Demi" pitchFamily="34" charset="0"/>
              </a:rPr>
            </a:br>
            <a:r>
              <a:rPr lang="en-US" sz="1400" b="1" i="1">
                <a:latin typeface="Franklin Gothic Book" pitchFamily="34" charset="0"/>
              </a:rPr>
              <a:t>(rank and percent of group)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124200" y="6400800"/>
            <a:ext cx="586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i="1" smtClean="0">
                <a:solidFill>
                  <a:srgbClr val="000000"/>
                </a:solidFill>
                <a:latin typeface="Franklin Gothic Demi" pitchFamily="34" charset="0"/>
              </a:rPr>
              <a:t>Source: ASA Membership Database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152400" y="64770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smtClean="0">
                <a:solidFill>
                  <a:srgbClr val="000000"/>
                </a:solidFill>
                <a:latin typeface="Arial Black" pitchFamily="34" charset="0"/>
              </a:rPr>
              <a:t>Slide 29</a:t>
            </a:r>
          </a:p>
        </p:txBody>
      </p:sp>
      <p:pic>
        <p:nvPicPr>
          <p:cNvPr id="66574" name="Picture 14" descr="fig 12 core and diversity in s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752600"/>
            <a:ext cx="8934450" cy="459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256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1DC4-07A5-4875-B8A5-6627C59124C1}" type="slidenum">
              <a:rPr lang="en-US"/>
              <a:pPr/>
              <a:t>22</a:t>
            </a:fld>
            <a:endParaRPr lang="en-US"/>
          </a:p>
        </p:txBody>
      </p:sp>
      <p:sp>
        <p:nvSpPr>
          <p:cNvPr id="47523" name="Rectangle 419"/>
          <p:cNvSpPr>
            <a:spLocks noChangeArrowheads="1"/>
          </p:cNvSpPr>
          <p:nvPr/>
        </p:nvSpPr>
        <p:spPr bwMode="auto">
          <a:xfrm>
            <a:off x="1828800" y="0"/>
            <a:ext cx="73152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6477000" cy="1143000"/>
          </a:xfrm>
        </p:spPr>
        <p:txBody>
          <a:bodyPr/>
          <a:lstStyle/>
          <a:p>
            <a:r>
              <a:rPr lang="en-US" sz="1800">
                <a:latin typeface="Arial Black" pitchFamily="34" charset="0"/>
              </a:rPr>
              <a:t>Comparison of Specializations Listed in All Assistant and Open Rank Job Bank Advertisements in 2010 to Areas of Interest Selected by PhD Candidates on ASA Membership Forms in 2010</a:t>
            </a:r>
          </a:p>
        </p:txBody>
      </p:sp>
      <p:graphicFrame>
        <p:nvGraphicFramePr>
          <p:cNvPr id="47537" name="Group 433"/>
          <p:cNvGraphicFramePr>
            <a:graphicFrameLocks noGrp="1"/>
          </p:cNvGraphicFramePr>
          <p:nvPr>
            <p:ph idx="1"/>
          </p:nvPr>
        </p:nvGraphicFramePr>
        <p:xfrm>
          <a:off x="2133600" y="1752600"/>
          <a:ext cx="6540500" cy="4348164"/>
        </p:xfrm>
        <a:graphic>
          <a:graphicData uri="http://schemas.openxmlformats.org/drawingml/2006/table">
            <a:tbl>
              <a:tblPr/>
              <a:tblGrid>
                <a:gridCol w="1804988"/>
                <a:gridCol w="785812"/>
                <a:gridCol w="749300"/>
                <a:gridCol w="838200"/>
                <a:gridCol w="762000"/>
                <a:gridCol w="1600200"/>
              </a:tblGrid>
              <a:tr h="954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Specialization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463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Advertised Specialties (N=427)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46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Areas of Student Interest in 2010 (N=4,511)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46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Difference in % of Specialties Compared to Interest 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4639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4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Rank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4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4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Rank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4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4639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Sociology of Culture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340E"/>
                          </a:solidFill>
                          <a:effectLst/>
                          <a:latin typeface="Calibri" pitchFamily="34" charset="0"/>
                        </a:rPr>
                        <a:t>- 15.8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Inequalities and Stratification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340E"/>
                          </a:solidFill>
                          <a:effectLst/>
                          <a:latin typeface="Calibri" pitchFamily="34" charset="0"/>
                        </a:rPr>
                        <a:t>- 15.0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Social Control, Law, Crime, and Deviance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+ 13.0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Politics and Social Change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33.9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340E"/>
                          </a:solidFill>
                          <a:effectLst/>
                          <a:latin typeface="Calibri" pitchFamily="34" charset="0"/>
                        </a:rPr>
                        <a:t>- 10.9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Place and Environment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+ 9.3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Gender and Sexuality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340E"/>
                          </a:solidFill>
                          <a:effectLst/>
                          <a:latin typeface="Calibri" pitchFamily="34" charset="0"/>
                        </a:rPr>
                        <a:t>- 9.3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47538" name="Text Box 434"/>
          <p:cNvSpPr txBox="1">
            <a:spLocks noChangeArrowheads="1"/>
          </p:cNvSpPr>
          <p:nvPr/>
        </p:nvSpPr>
        <p:spPr bwMode="auto">
          <a:xfrm>
            <a:off x="2133600" y="6248400"/>
            <a:ext cx="6629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Franklin Gothic Book" pitchFamily="34" charset="0"/>
              </a:rPr>
              <a:t>Sources: ASA Job Bank and Membership databases. 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Franklin Gothic Book" pitchFamily="34" charset="0"/>
              </a:rPr>
              <a:t>* A minus sign indicates an oversupply of graduate students. A plus sign indicates an undersupply.</a:t>
            </a:r>
          </a:p>
        </p:txBody>
      </p:sp>
      <p:sp>
        <p:nvSpPr>
          <p:cNvPr id="47539" name="Text Box 435"/>
          <p:cNvSpPr txBox="1">
            <a:spLocks noChangeArrowheads="1"/>
          </p:cNvSpPr>
          <p:nvPr/>
        </p:nvSpPr>
        <p:spPr bwMode="auto">
          <a:xfrm>
            <a:off x="152400" y="64770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 Black" pitchFamily="34" charset="0"/>
              </a:rPr>
              <a:t>Slide 21</a:t>
            </a:r>
          </a:p>
        </p:txBody>
      </p:sp>
    </p:spTree>
    <p:extLst>
      <p:ext uri="{BB962C8B-B14F-4D97-AF65-F5344CB8AC3E}">
        <p14:creationId xmlns:p14="http://schemas.microsoft.com/office/powerpoint/2010/main" val="4139904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Non-Academic Jobs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14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6534090"/>
            <a:ext cx="502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http://www.asanet.org/images/research/docs/ppt/ImplicationsforDepartments2011.ppt</a:t>
            </a:r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06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9" name="Rectangle 15"/>
          <p:cNvSpPr>
            <a:spLocks noGrp="1" noChangeArrowheads="1"/>
          </p:cNvSpPr>
          <p:nvPr>
            <p:ph type="title"/>
          </p:nvPr>
        </p:nvSpPr>
        <p:spPr>
          <a:xfrm>
            <a:off x="304800" y="6019800"/>
            <a:ext cx="8534400" cy="685800"/>
          </a:xfrm>
          <a:solidFill>
            <a:srgbClr val="FFFFCC"/>
          </a:solidFill>
          <a:ln w="12700" cap="flat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schemeClr val="bg2"/>
                </a:solidFill>
                <a:effectLst/>
              </a:rPr>
              <a:t>The largest group (36%) of PhD sociologists are in applied, research, and policy positions in the private, not for profit sector and another 32% are working in the government sector.</a:t>
            </a:r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05850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397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019800"/>
            <a:ext cx="8229600" cy="609600"/>
          </a:xfrm>
          <a:solidFill>
            <a:srgbClr val="FFFFCC"/>
          </a:solidFill>
          <a:ln w="12700" cap="flat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schemeClr val="bg2"/>
                </a:solidFill>
                <a:effectLst/>
              </a:rPr>
              <a:t>Applied and public sociology PhD sociologists work on a wide variety of topics, with close to 1/3 working on health issues.</a:t>
            </a:r>
          </a:p>
        </p:txBody>
      </p:sp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963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31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the Search and Application Processes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Applying: Reading the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Go look at some ads . . 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Helpful Advice: Start looking at these ads LONG BEFORE you hit the job market!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Get a sense of the job market looks like</a:t>
            </a:r>
          </a:p>
          <a:p>
            <a:pPr lvl="1"/>
            <a:r>
              <a:rPr lang="en-US" dirty="0" smtClean="0"/>
              <a:t>Get a sense of what kinds of things you will need to have to compete for certain jobs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Jobs should you Apply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“Cast a wide net.”– Adam </a:t>
            </a:r>
            <a:r>
              <a:rPr lang="en-US" dirty="0" err="1" smtClean="0"/>
              <a:t>Gamoran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criteria should use? </a:t>
            </a:r>
          </a:p>
          <a:p>
            <a:pPr lvl="1"/>
            <a:r>
              <a:rPr lang="en-US" dirty="0" smtClean="0"/>
              <a:t>FIT: </a:t>
            </a:r>
          </a:p>
          <a:p>
            <a:pPr lvl="2"/>
            <a:r>
              <a:rPr lang="en-US" dirty="0" smtClean="0"/>
              <a:t>Between your record/skills and the job</a:t>
            </a:r>
          </a:p>
          <a:p>
            <a:pPr lvl="4"/>
            <a:r>
              <a:rPr lang="en-US" dirty="0" smtClean="0"/>
              <a:t>Each of you will be </a:t>
            </a:r>
            <a:r>
              <a:rPr lang="en-US" b="1" dirty="0" err="1" smtClean="0"/>
              <a:t>underqualified</a:t>
            </a:r>
            <a:r>
              <a:rPr lang="en-US" dirty="0" smtClean="0"/>
              <a:t> for some positions, and </a:t>
            </a:r>
            <a:r>
              <a:rPr lang="en-US" b="1" dirty="0" smtClean="0"/>
              <a:t>overqualified </a:t>
            </a:r>
            <a:r>
              <a:rPr lang="en-US" dirty="0" smtClean="0"/>
              <a:t>for others</a:t>
            </a:r>
          </a:p>
          <a:p>
            <a:pPr lvl="2"/>
            <a:r>
              <a:rPr lang="en-US" dirty="0" smtClean="0"/>
              <a:t>Between your substantive area and the job/dept. </a:t>
            </a:r>
          </a:p>
          <a:p>
            <a:pPr lvl="4"/>
            <a:r>
              <a:rPr lang="en-US" dirty="0" smtClean="0"/>
              <a:t>Stretching is OK – but be realistic 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Jobs should you Apply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“Cast a wide net”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criteria should you use? </a:t>
            </a:r>
          </a:p>
          <a:p>
            <a:pPr lvl="1"/>
            <a:r>
              <a:rPr lang="en-US" dirty="0" smtClean="0"/>
              <a:t>PERSONAL: </a:t>
            </a:r>
          </a:p>
          <a:p>
            <a:pPr lvl="2"/>
            <a:r>
              <a:rPr lang="en-US" dirty="0" smtClean="0"/>
              <a:t>Where do you want to live, work, etc.?  </a:t>
            </a:r>
          </a:p>
          <a:p>
            <a:pPr lvl="2"/>
            <a:r>
              <a:rPr lang="en-US" dirty="0" smtClean="0"/>
              <a:t>How much money do want to make? </a:t>
            </a:r>
          </a:p>
          <a:p>
            <a:pPr lvl="2"/>
            <a:r>
              <a:rPr lang="en-US" dirty="0" smtClean="0"/>
              <a:t>(FILL IN THE BLANK)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sz="2000" b="1" dirty="0" smtClean="0"/>
              <a:t>CAVEAT:</a:t>
            </a:r>
            <a:r>
              <a:rPr lang="en-US" sz="2000" dirty="0" smtClean="0"/>
              <a:t> You can elect to be picky, </a:t>
            </a:r>
            <a:r>
              <a:rPr lang="en-US" sz="2000" b="1" dirty="0" smtClean="0"/>
              <a:t>but</a:t>
            </a:r>
            <a:r>
              <a:rPr lang="en-US" sz="2000" dirty="0" smtClean="0"/>
              <a:t> recognize that this comes at a price (more limited searches are less likely to be successful)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Hiring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BAD NEWS – for even the most successful candidates, rejection is the NORM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GOOD NEWS – you only need ONE SUCCESS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** Strong candidates simply have more offers to choose from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58200" cy="1066800"/>
          </a:xfrm>
        </p:spPr>
        <p:txBody>
          <a:bodyPr/>
          <a:lstStyle/>
          <a:p>
            <a:r>
              <a:rPr lang="en-US" sz="3600" dirty="0" smtClean="0"/>
              <a:t>Applying for Jobs You’re Not “Wild” About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SOCIAL PROOF at work!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dirty="0" smtClean="0"/>
              <a:t>	Getting interviews and offers allow you to contact other departments and “check in” and “see where they are” in their search.</a:t>
            </a:r>
          </a:p>
          <a:p>
            <a:pPr>
              <a:buNone/>
            </a:pPr>
            <a:endParaRPr lang="en-US" sz="1000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2200" dirty="0" smtClean="0"/>
              <a:t>Departments see your success on the market as SOCIAL PROOF that you are a strong candidate!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dirty="0" smtClean="0"/>
              <a:t>GOAL </a:t>
            </a:r>
            <a:r>
              <a:rPr lang="en-US" dirty="0" smtClean="0">
                <a:sym typeface="Wingdings" pitchFamily="2" charset="2"/>
              </a:rPr>
              <a:t> To s</a:t>
            </a:r>
            <a:r>
              <a:rPr lang="en-US" dirty="0" smtClean="0"/>
              <a:t>et a VIRTOUS CYCLE into motion</a:t>
            </a:r>
          </a:p>
          <a:p>
            <a:pPr lvl="2"/>
            <a:r>
              <a:rPr lang="en-US" dirty="0" smtClean="0"/>
              <a:t>“Offers beget offers.”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58200" cy="1066800"/>
          </a:xfrm>
        </p:spPr>
        <p:txBody>
          <a:bodyPr/>
          <a:lstStyle/>
          <a:p>
            <a:r>
              <a:rPr lang="en-US" sz="3600" dirty="0" smtClean="0"/>
              <a:t>Applying for Jobs You’re Not “Wild” About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Have an </a:t>
            </a:r>
            <a:r>
              <a:rPr lang="en-US" b="1" u="sng" dirty="0" smtClean="0"/>
              <a:t>OPEN MIND 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The department may be better (or worse!) than it appears at first glance. </a:t>
            </a:r>
          </a:p>
          <a:p>
            <a:endParaRPr lang="en-US" dirty="0"/>
          </a:p>
          <a:p>
            <a:r>
              <a:rPr lang="en-US" dirty="0" smtClean="0"/>
              <a:t>It’s hard to know whether you can live someplace without visiting!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Applying: Reading the Ad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Avoid calling or e-mailing, unless it is really important!</a:t>
            </a:r>
          </a:p>
          <a:p>
            <a:endParaRPr lang="en-US" smtClean="0"/>
          </a:p>
          <a:p>
            <a:r>
              <a:rPr lang="en-US" smtClean="0"/>
              <a:t>Follow the instructions.  </a:t>
            </a:r>
          </a:p>
          <a:p>
            <a:endParaRPr lang="en-US" smtClean="0"/>
          </a:p>
          <a:p>
            <a:r>
              <a:rPr lang="en-US" smtClean="0"/>
              <a:t>If you are unsure, err on the side of applying rather than not applying.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CV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your notes from </a:t>
            </a:r>
            <a:r>
              <a:rPr lang="en-US" dirty="0" err="1" smtClean="0"/>
              <a:t>Prosem</a:t>
            </a:r>
            <a:r>
              <a:rPr lang="en-US" dirty="0" smtClean="0"/>
              <a:t>!</a:t>
            </a:r>
          </a:p>
          <a:p>
            <a:endParaRPr lang="en-US" sz="1000" dirty="0" smtClean="0"/>
          </a:p>
          <a:p>
            <a:r>
              <a:rPr lang="en-US" dirty="0" smtClean="0"/>
              <a:t>Get advice from your advisor.  </a:t>
            </a:r>
          </a:p>
          <a:p>
            <a:endParaRPr lang="en-US" sz="1000" dirty="0" smtClean="0"/>
          </a:p>
          <a:p>
            <a:r>
              <a:rPr lang="en-US" dirty="0" smtClean="0"/>
              <a:t>What’s on there matters more than the format; but make sure the format helps you put your best foot forward.  </a:t>
            </a:r>
          </a:p>
          <a:p>
            <a:endParaRPr lang="en-US" sz="1000" dirty="0" smtClean="0"/>
          </a:p>
          <a:p>
            <a:r>
              <a:rPr lang="en-US" dirty="0" smtClean="0"/>
              <a:t>Don’t bother with CV “padding” – there is no point!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Cover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lvl="1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Generally, the first thing that people will read (after your CV).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What is it for?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To tell the chair and search committee WHO you are, describe your strengths, and explain what you will do if you are hired.  </a:t>
            </a:r>
          </a:p>
          <a:p>
            <a:pPr marL="658368" lvl="1" indent="-246888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658368" lvl="1" indent="-246888" fontAlgn="auto">
              <a:spcAft>
                <a:spcPts val="0"/>
              </a:spcAft>
              <a:buNone/>
              <a:defRPr/>
            </a:pPr>
            <a:r>
              <a:rPr lang="en-US" dirty="0" smtClean="0"/>
              <a:t>This is your opportunity to MAKE YOUR CASE!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The Cover letter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3243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CONTENT</a:t>
            </a:r>
          </a:p>
          <a:p>
            <a:pPr lvl="1"/>
            <a:r>
              <a:rPr lang="en-US" sz="2000" dirty="0" smtClean="0"/>
              <a:t>SUBSTANTIVE AREA</a:t>
            </a:r>
          </a:p>
          <a:p>
            <a:pPr lvl="2"/>
            <a:r>
              <a:rPr lang="en-US" sz="2000" dirty="0" smtClean="0"/>
              <a:t>Delineate your professional identity as a scholar (Area, theory, methods) </a:t>
            </a:r>
            <a:r>
              <a:rPr lang="en-US" sz="2000" dirty="0" smtClean="0">
                <a:sym typeface="Wingdings" pitchFamily="2" charset="2"/>
              </a:rPr>
              <a:t> who are you?</a:t>
            </a:r>
            <a:endParaRPr lang="en-US" sz="2000" dirty="0" smtClean="0"/>
          </a:p>
          <a:p>
            <a:pPr lvl="1"/>
            <a:r>
              <a:rPr lang="en-US" sz="2000" dirty="0" smtClean="0"/>
              <a:t>RESEARCH</a:t>
            </a:r>
          </a:p>
          <a:p>
            <a:pPr lvl="2"/>
            <a:r>
              <a:rPr lang="en-US" sz="2000" dirty="0" smtClean="0"/>
              <a:t>Talk about your research accomplishments</a:t>
            </a:r>
          </a:p>
          <a:p>
            <a:pPr lvl="2"/>
            <a:r>
              <a:rPr lang="en-US" sz="2000" dirty="0" smtClean="0"/>
              <a:t>Talk about your future research agenda</a:t>
            </a:r>
          </a:p>
          <a:p>
            <a:pPr lvl="1"/>
            <a:r>
              <a:rPr lang="en-US" sz="2000" dirty="0" smtClean="0"/>
              <a:t>TEACHING</a:t>
            </a:r>
          </a:p>
          <a:p>
            <a:pPr lvl="2"/>
            <a:r>
              <a:rPr lang="en-US" sz="2000" dirty="0" smtClean="0"/>
              <a:t>Talk about your teaching accomplishments</a:t>
            </a:r>
          </a:p>
          <a:p>
            <a:pPr lvl="2"/>
            <a:r>
              <a:rPr lang="en-US" sz="2000" dirty="0" smtClean="0"/>
              <a:t>Talk about what your future plans for teaching</a:t>
            </a:r>
          </a:p>
          <a:p>
            <a:pPr lvl="1"/>
            <a:r>
              <a:rPr lang="en-US" sz="2000" dirty="0" smtClean="0"/>
              <a:t>FIT</a:t>
            </a:r>
          </a:p>
          <a:p>
            <a:pPr lvl="2"/>
            <a:r>
              <a:rPr lang="en-US" sz="2000" dirty="0" smtClean="0"/>
              <a:t>Emphasize places where the fit is really good</a:t>
            </a:r>
          </a:p>
          <a:p>
            <a:pPr lvl="2"/>
            <a:r>
              <a:rPr lang="en-US" sz="2000" dirty="0" smtClean="0"/>
              <a:t>Explain why you think you’re the best person for the job</a:t>
            </a:r>
          </a:p>
          <a:p>
            <a:pPr lvl="2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Cover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LENGTH</a:t>
            </a:r>
          </a:p>
          <a:p>
            <a:pPr lvl="1">
              <a:buNone/>
            </a:pPr>
            <a:r>
              <a:rPr lang="en-US" dirty="0" smtClean="0"/>
              <a:t>As long as it needs to be.  Two single spaced pages is not unusual.  But, don’t go overboard – people won’t read it if it is too long.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OVERLAP</a:t>
            </a:r>
          </a:p>
          <a:p>
            <a:pPr lvl="1">
              <a:buNone/>
            </a:pPr>
            <a:r>
              <a:rPr lang="en-US" dirty="0" smtClean="0"/>
              <a:t>	Don’t just repeat what’s in your research and teaching statements.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Cover letter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Spend A LOT of time perfecting this!  Get feedback from your advisor.</a:t>
            </a:r>
          </a:p>
          <a:p>
            <a:endParaRPr lang="en-US" smtClean="0"/>
          </a:p>
          <a:p>
            <a:r>
              <a:rPr lang="en-US" smtClean="0"/>
              <a:t>Incorporate both “boilerplate,” and “customized” sections so that each letter that you send out is unique to a given dept.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Cover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Special Considerations: Is there something unique about your profile, which needs further elaboration/explanation? </a:t>
            </a:r>
          </a:p>
          <a:p>
            <a:pPr lvl="1">
              <a:buNone/>
            </a:pPr>
            <a:r>
              <a:rPr lang="en-US" dirty="0" smtClean="0"/>
              <a:t>The cover letter is the place to address these issues.</a:t>
            </a:r>
          </a:p>
          <a:p>
            <a:pPr>
              <a:buNone/>
            </a:pPr>
            <a:endParaRPr lang="en-US" sz="1200" dirty="0" smtClean="0"/>
          </a:p>
          <a:p>
            <a:pPr lvl="2"/>
            <a:r>
              <a:rPr lang="en-US" sz="2000" dirty="0" smtClean="0"/>
              <a:t>Eight years to finish grad school </a:t>
            </a:r>
            <a:r>
              <a:rPr lang="en-US" sz="2000" dirty="0" smtClean="0">
                <a:sym typeface="Wingdings" pitchFamily="2" charset="2"/>
              </a:rPr>
              <a:t> Serious illness that caused me to take a year off from graduate school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One bad semester?  Went through a messy divorce</a:t>
            </a:r>
          </a:p>
          <a:p>
            <a:pPr lvl="2">
              <a:buNone/>
            </a:pPr>
            <a:endParaRPr lang="en-US" sz="2000" dirty="0" smtClean="0">
              <a:sym typeface="Wingdings" pitchFamily="2" charset="2"/>
            </a:endParaRPr>
          </a:p>
          <a:p>
            <a:pPr lvl="2">
              <a:buNone/>
            </a:pPr>
            <a:r>
              <a:rPr lang="en-US" sz="2000" dirty="0" smtClean="0">
                <a:sym typeface="Wingdings" pitchFamily="2" charset="2"/>
              </a:rPr>
              <a:t>CAVEAT: Don’t get carried away here; stick to major issues w/ LEGITIMATE explanations!</a:t>
            </a:r>
          </a:p>
          <a:p>
            <a:pPr lvl="2">
              <a:buNone/>
            </a:pPr>
            <a:endParaRPr lang="en-US" dirty="0" smtClean="0">
              <a:sym typeface="Wingdings" pitchFamily="2" charset="2"/>
            </a:endParaRP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	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Cover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OTHER TIPS	</a:t>
            </a:r>
          </a:p>
          <a:p>
            <a:pPr lvl="1"/>
            <a:r>
              <a:rPr lang="en-US" dirty="0" smtClean="0"/>
              <a:t>	AVOID talking about why you went into sociology or how influential your first reading the Sociological Imagination was!  This is a not your “personal statement” to grad school.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Always be professional in tone.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066800"/>
          </a:xfrm>
        </p:spPr>
        <p:txBody>
          <a:bodyPr/>
          <a:lstStyle/>
          <a:p>
            <a:r>
              <a:rPr lang="en-US" dirty="0" smtClean="0"/>
              <a:t>Planning Ahead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dirty="0" smtClean="0"/>
              <a:t>TIMELINE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54425"/>
              </p:ext>
            </p:extLst>
          </p:nvPr>
        </p:nvGraphicFramePr>
        <p:xfrm>
          <a:off x="762000" y="2286000"/>
          <a:ext cx="7620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739"/>
                <a:gridCol w="2428461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SUMMER b/w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Yrs. 5 and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</a:t>
                      </a:r>
                    </a:p>
                    <a:p>
                      <a:pPr algn="ctr"/>
                      <a:r>
                        <a:rPr lang="en-US" dirty="0" smtClean="0"/>
                        <a:t>YR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YR</a:t>
                      </a:r>
                      <a:r>
                        <a:rPr lang="en-US" baseline="0" dirty="0" smtClean="0"/>
                        <a:t> 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Start getting ready for the job market: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C.V.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Cover Letter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Teaching Statement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Research Statement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Prepare Drafts</a:t>
                      </a:r>
                      <a:r>
                        <a:rPr lang="en-US" baseline="0" dirty="0" smtClean="0"/>
                        <a:t> of Dissertation Chapters to send out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Recommendation Letters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Attend ASA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Start</a:t>
                      </a:r>
                      <a:r>
                        <a:rPr lang="en-US" i="1" baseline="0" dirty="0" smtClean="0"/>
                        <a:t> searching for and applying for Jobs: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Early through late Fall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="0" i="1" baseline="0" dirty="0" smtClean="0"/>
                        <a:t>Waiting to hear: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Put together your job talk!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Keep working on your dissertation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Keep</a:t>
                      </a:r>
                      <a:r>
                        <a:rPr lang="en-US" i="1" baseline="0" dirty="0" smtClean="0"/>
                        <a:t> Applying for JOBS as they appear. </a:t>
                      </a:r>
                    </a:p>
                    <a:p>
                      <a:endParaRPr lang="en-US" i="1" baseline="0" dirty="0" smtClean="0"/>
                    </a:p>
                    <a:p>
                      <a:r>
                        <a:rPr lang="en-US" i="1" baseline="0" dirty="0" smtClean="0"/>
                        <a:t>Start hunting around for Post-Docs?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Only provide if they ask for one; otherwise this goes in your cover letter.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dirty="0" smtClean="0"/>
              <a:t>What are you “about” as a researcher? </a:t>
            </a:r>
          </a:p>
          <a:p>
            <a:pPr>
              <a:buNone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Connect the dots!  What’s the big picture?</a:t>
            </a:r>
          </a:p>
          <a:p>
            <a:pPr lvl="2"/>
            <a:r>
              <a:rPr lang="en-US" dirty="0" smtClean="0"/>
              <a:t>Describe how your research (so far) fits together THEMATICALLY. </a:t>
            </a:r>
          </a:p>
          <a:p>
            <a:pPr lvl="2"/>
            <a:r>
              <a:rPr lang="en-US" dirty="0" smtClean="0"/>
              <a:t>Map out your research agenda for the future, and show how it connects to your prior/current research.  </a:t>
            </a:r>
          </a:p>
          <a:p>
            <a:pPr lvl="2"/>
            <a:r>
              <a:rPr lang="en-US" dirty="0" smtClean="0"/>
              <a:t>Talk about theory and methods, not just findings.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are you “about” as a teacher?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What is your overriding philosophy about teaching? </a:t>
            </a:r>
          </a:p>
          <a:p>
            <a:pPr lvl="2"/>
            <a:r>
              <a:rPr lang="en-US" dirty="0" smtClean="0"/>
              <a:t>What do you hope to accomplish in the classroom?  </a:t>
            </a:r>
          </a:p>
          <a:p>
            <a:pPr lvl="2"/>
            <a:r>
              <a:rPr lang="en-US" dirty="0" smtClean="0"/>
              <a:t>How have you (or how do you plan to) done this? </a:t>
            </a:r>
          </a:p>
          <a:p>
            <a:pPr lvl="2"/>
            <a:r>
              <a:rPr lang="en-US" dirty="0" smtClean="0"/>
              <a:t>Use examples from your teaching to drive your points home.  </a:t>
            </a:r>
          </a:p>
          <a:p>
            <a:pPr lvl="2"/>
            <a:r>
              <a:rPr lang="en-US" dirty="0" smtClean="0"/>
              <a:t>What courses might you teach in the future?  What courses COULD </a:t>
            </a:r>
            <a:r>
              <a:rPr lang="en-US" smtClean="0"/>
              <a:t>you teach?</a:t>
            </a:r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Letters of Recommendation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are they for? </a:t>
            </a:r>
          </a:p>
          <a:p>
            <a:pPr lvl="1"/>
            <a:r>
              <a:rPr lang="en-US" smtClean="0"/>
              <a:t>Decreasing Uncertainty in an Inherently Uncertain Market</a:t>
            </a:r>
          </a:p>
          <a:p>
            <a:endParaRPr lang="en-US" smtClean="0"/>
          </a:p>
          <a:p>
            <a:r>
              <a:rPr lang="en-US" smtClean="0"/>
              <a:t>Do they actually matter? </a:t>
            </a:r>
          </a:p>
          <a:p>
            <a:pPr lvl="1"/>
            <a:r>
              <a:rPr lang="en-US" smtClean="0"/>
              <a:t>Really good ones help</a:t>
            </a:r>
          </a:p>
          <a:p>
            <a:pPr lvl="1"/>
            <a:r>
              <a:rPr lang="en-US" smtClean="0"/>
              <a:t>Really bad one hurt</a:t>
            </a:r>
          </a:p>
          <a:p>
            <a:pPr lvl="2"/>
            <a:r>
              <a:rPr lang="en-US" smtClean="0"/>
              <a:t>Most lie somewhere in between </a:t>
            </a:r>
          </a:p>
          <a:p>
            <a:pPr lvl="2"/>
            <a:r>
              <a:rPr lang="en-US" smtClean="0"/>
              <a:t>May make a difference, but only at the margins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Letters of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Who should you choose?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Your advisor (a must)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Professors who know your work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Who know your research, know your teaching, etc.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“Big Names” in the field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People with credibility, who are active in the fields, whose judgment is credible to others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Ideally, pick faculty who fall into more than one of the above categories!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Letters of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How do you know who will write you a good letter?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Give your letters writers an opportunity to say no</a:t>
            </a:r>
          </a:p>
          <a:p>
            <a:pPr marL="923481" lvl="2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If they say “no,” their letter would probably not have helped you much (too busy, not motivated)</a:t>
            </a:r>
          </a:p>
          <a:p>
            <a:pPr marL="923481" lvl="2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If they still say “yes,” then they will be more committed to writing a good letter for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Ask your advisor for input about who you should pick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they should do some “behind the scenes” work for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Letters of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How do you get someone to write you a rally good letter?</a:t>
            </a:r>
          </a:p>
          <a:p>
            <a:pPr marL="657860" lvl="1" indent="-256032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Explain to each letter writer the reason WHY you picked him/her</a:t>
            </a:r>
          </a:p>
          <a:p>
            <a:pPr marL="922973" lvl="2" indent="-256032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What do you hope that person’s letter will accomplish?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Talk with them about your goals for the job search 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This ensures a good fit between the letter and what the committee wants to know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Talk with them about how you are going to “market” yourself as a candidate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Think reinforcement, not redundancy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Make sure that the letter writer has all of the necessary information 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CV, publications, papers,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for Jobs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r>
              <a:rPr lang="en-US" b="1" dirty="0" smtClean="0"/>
              <a:t>CAVEAT #1: </a:t>
            </a:r>
            <a:r>
              <a:rPr lang="en-US" dirty="0" smtClean="0"/>
              <a:t>A successful job search takes </a:t>
            </a:r>
            <a:r>
              <a:rPr lang="en-US" b="1" dirty="0" smtClean="0"/>
              <a:t>A LOT</a:t>
            </a:r>
            <a:r>
              <a:rPr lang="en-US" dirty="0" smtClean="0"/>
              <a:t> of time and energy!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Jump in with both feet, but . . . 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Don’t forget to keep working on your dissertation so that you graduate on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for Jobs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r>
              <a:rPr lang="en-US" b="1" dirty="0" smtClean="0"/>
              <a:t>CAVEAT #2: </a:t>
            </a:r>
            <a:r>
              <a:rPr lang="en-US" dirty="0" smtClean="0"/>
              <a:t>Searching for a job can be VERY discouraging, and you will experience more rejection than success!</a:t>
            </a:r>
          </a:p>
          <a:p>
            <a:pPr>
              <a:buFont typeface="Georgia" pitchFamily="18" charset="0"/>
              <a:buNone/>
            </a:pPr>
            <a:endParaRPr lang="en-US" sz="1600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STAY POSITIVE!</a:t>
            </a:r>
          </a:p>
          <a:p>
            <a:pPr lvl="1"/>
            <a:r>
              <a:rPr lang="en-US" sz="2400" dirty="0" smtClean="0"/>
              <a:t>Remember – it is VERY COMPETITIVE!</a:t>
            </a:r>
          </a:p>
          <a:p>
            <a:pPr lvl="1"/>
            <a:r>
              <a:rPr lang="en-US" sz="2400" dirty="0" smtClean="0"/>
              <a:t>Fit issues often derail even the best applicants!</a:t>
            </a:r>
          </a:p>
          <a:p>
            <a:pPr lvl="1"/>
            <a:r>
              <a:rPr lang="en-US" sz="2400" dirty="0" smtClean="0"/>
              <a:t>It’s not about you as a person – don’t take it personally!</a:t>
            </a:r>
          </a:p>
          <a:p>
            <a:pPr lvl="1"/>
            <a:r>
              <a:rPr lang="en-US" sz="2400" dirty="0" smtClean="0"/>
              <a:t>Being bitter and negative will NOT help you; it will only hurt you!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Job Market – How does it look?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Applying: Who’s hiring?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Main Resource: </a:t>
            </a:r>
            <a:r>
              <a:rPr lang="en-US" b="1" dirty="0" smtClean="0"/>
              <a:t>ASA Job Bank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Other resources: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marL="657860" lvl="1" indent="-256032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Job Service at ASA Annual Meetings </a:t>
            </a:r>
            <a:r>
              <a:rPr lang="en-US" dirty="0" smtClean="0">
                <a:sym typeface="Wingdings" pitchFamily="2" charset="2"/>
              </a:rPr>
              <a:t> Should you go?  It depends on the job that you are looking for.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100" dirty="0" smtClean="0"/>
          </a:p>
          <a:p>
            <a:pPr marL="657860" lvl="1" indent="-256032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Other advertised resources (the Chronicle, other discipline specific resources for jobs outside sociology)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100" dirty="0" smtClean="0"/>
          </a:p>
          <a:p>
            <a:pPr marL="657860" lvl="1" indent="-256032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Word of mouth?  (Not much action there)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the Outlook?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SHORT TERM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Getting Better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Still Fewer Jobs (“The Great Recession”)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Lots of applicants – very competitive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LONG TERM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Still Promising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Education is still a “growth industry”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Continued investment in research for the next several years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Corbe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Corbe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Corbe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Corbe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1661</TotalTime>
  <Words>2069</Words>
  <Application>Microsoft Office PowerPoint</Application>
  <PresentationFormat>On-screen Show (4:3)</PresentationFormat>
  <Paragraphs>359</Paragraphs>
  <Slides>45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Urban</vt:lpstr>
      <vt:lpstr>Default Design</vt:lpstr>
      <vt:lpstr>1_Default Design</vt:lpstr>
      <vt:lpstr>2_Default Design</vt:lpstr>
      <vt:lpstr>3_Default Design</vt:lpstr>
      <vt:lpstr>Textured</vt:lpstr>
      <vt:lpstr>Preparing for the Job Market: The Application Process (Part II)</vt:lpstr>
      <vt:lpstr>The Hiring Process (at most Schools)</vt:lpstr>
      <vt:lpstr>The Hiring Process</vt:lpstr>
      <vt:lpstr>Planning Ahead</vt:lpstr>
      <vt:lpstr>Applying for Jobs</vt:lpstr>
      <vt:lpstr>Applying for Jobs</vt:lpstr>
      <vt:lpstr>The Job Market – How does it look? </vt:lpstr>
      <vt:lpstr>Applying: Who’s hiring?</vt:lpstr>
      <vt:lpstr>What’s the Outlook? </vt:lpstr>
      <vt:lpstr>Highlights from ASA</vt:lpstr>
      <vt:lpstr>Sociology Degrees Awarded by Degree Level,  1966 – 2009  (number of degrees)</vt:lpstr>
      <vt:lpstr>Assistant and Open Rank Faculty Positions Advertised Through the American Sociological Association, 2008 – 2010*</vt:lpstr>
      <vt:lpstr>Overproduction of PhDs in Sociology? </vt:lpstr>
      <vt:lpstr>PowerPoint Presentation</vt:lpstr>
      <vt:lpstr>Which Departments are Hiring? </vt:lpstr>
      <vt:lpstr>Which Departments are Hiring? </vt:lpstr>
      <vt:lpstr>PowerPoint Presentation</vt:lpstr>
      <vt:lpstr>The Hiring Process for Assistant and Open Rank Positions Advertised Through the ASA Job Bank in 2010  (Responding departments only)</vt:lpstr>
      <vt:lpstr>PowerPoint Presentation</vt:lpstr>
      <vt:lpstr>Which Subfields are in Demand? </vt:lpstr>
      <vt:lpstr>Top 10 Sections in 2010, by Membership Status  (rank and percent of group)</vt:lpstr>
      <vt:lpstr>Comparison of Specializations Listed in All Assistant and Open Rank Job Bank Advertisements in 2010 to Areas of Interest Selected by PhD Candidates on ASA Membership Forms in 2010</vt:lpstr>
      <vt:lpstr>Non-Academic Jobs</vt:lpstr>
      <vt:lpstr>The largest group (36%) of PhD sociologists are in applied, research, and policy positions in the private, not for profit sector and another 32% are working in the government sector.</vt:lpstr>
      <vt:lpstr>Applied and public sociology PhD sociologists work on a wide variety of topics, with close to 1/3 working on health issues.</vt:lpstr>
      <vt:lpstr>Navigating the Search and Application Processes</vt:lpstr>
      <vt:lpstr>Applying: Reading the Ad</vt:lpstr>
      <vt:lpstr>Which Jobs should you Apply for?</vt:lpstr>
      <vt:lpstr>Which Jobs should you Apply for?</vt:lpstr>
      <vt:lpstr>Applying for Jobs You’re Not “Wild” About</vt:lpstr>
      <vt:lpstr>Applying for Jobs You’re Not “Wild” About</vt:lpstr>
      <vt:lpstr>Applying: Reading the Ad</vt:lpstr>
      <vt:lpstr>Your CV</vt:lpstr>
      <vt:lpstr>The Cover letter</vt:lpstr>
      <vt:lpstr>The Cover letter</vt:lpstr>
      <vt:lpstr>The Cover Letter</vt:lpstr>
      <vt:lpstr>The Cover letter</vt:lpstr>
      <vt:lpstr>The Cover Letter</vt:lpstr>
      <vt:lpstr>The Cover Letter</vt:lpstr>
      <vt:lpstr>Research Statement</vt:lpstr>
      <vt:lpstr>Teaching Statement</vt:lpstr>
      <vt:lpstr>Letters of Recommendation</vt:lpstr>
      <vt:lpstr>Letters of Recommendation</vt:lpstr>
      <vt:lpstr>Letters of Recommendation</vt:lpstr>
      <vt:lpstr>Letters of Recommendation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Job Market</dc:title>
  <dc:creator>wcarbona</dc:creator>
  <cp:lastModifiedBy>Rebecca Overmyer</cp:lastModifiedBy>
  <cp:revision>155</cp:revision>
  <dcterms:created xsi:type="dcterms:W3CDTF">2009-02-09T13:44:35Z</dcterms:created>
  <dcterms:modified xsi:type="dcterms:W3CDTF">2015-05-26T16:21:49Z</dcterms:modified>
</cp:coreProperties>
</file>