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64" r:id="rId3"/>
    <p:sldId id="261" r:id="rId4"/>
    <p:sldId id="265" r:id="rId5"/>
    <p:sldId id="257" r:id="rId6"/>
    <p:sldId id="266" r:id="rId7"/>
    <p:sldId id="258" r:id="rId8"/>
    <p:sldId id="260" r:id="rId9"/>
    <p:sldId id="262" r:id="rId10"/>
    <p:sldId id="263" r:id="rId11"/>
    <p:sldId id="259" r:id="rId12"/>
    <p:sldId id="275" r:id="rId13"/>
    <p:sldId id="276" r:id="rId14"/>
    <p:sldId id="277" r:id="rId15"/>
    <p:sldId id="278" r:id="rId16"/>
    <p:sldId id="279" r:id="rId17"/>
    <p:sldId id="284" r:id="rId18"/>
    <p:sldId id="280" r:id="rId19"/>
    <p:sldId id="281" r:id="rId20"/>
    <p:sldId id="282" r:id="rId21"/>
    <p:sldId id="286" r:id="rId22"/>
    <p:sldId id="291" r:id="rId23"/>
    <p:sldId id="288" r:id="rId24"/>
    <p:sldId id="287" r:id="rId25"/>
    <p:sldId id="289" r:id="rId26"/>
    <p:sldId id="290" r:id="rId27"/>
    <p:sldId id="283" r:id="rId28"/>
    <p:sldId id="292" r:id="rId2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6824" autoAdjust="0"/>
  </p:normalViewPr>
  <p:slideViewPr>
    <p:cSldViewPr>
      <p:cViewPr varScale="1">
        <p:scale>
          <a:sx n="89" d="100"/>
          <a:sy n="89" d="100"/>
        </p:scale>
        <p:origin x="-22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3EC5108-DE89-4C9D-B85A-968E4C06AE80}" type="datetimeFigureOut">
              <a:rPr lang="en-US"/>
              <a:pPr>
                <a:defRPr/>
              </a:pPr>
              <a:t>5/26/2015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540E60B1-6AFC-4E2D-8959-B5C9FDF09A7C}" type="slidenum">
              <a:rPr lang="en-US"/>
              <a:pPr>
                <a:defRPr/>
              </a:pPr>
              <a:t>‹#›</a:t>
            </a:fld>
            <a:endParaRPr lang="en-US" dirty="0"/>
          </a:p>
        </p:txBody>
      </p:sp>
    </p:spTree>
    <p:extLst>
      <p:ext uri="{BB962C8B-B14F-4D97-AF65-F5344CB8AC3E}">
        <p14:creationId xmlns:p14="http://schemas.microsoft.com/office/powerpoint/2010/main" val="960727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472C14B1-2D5D-4405-B00D-3AAD6AED6BC5}" type="datetimeFigureOut">
              <a:rPr lang="en-US"/>
              <a:pPr>
                <a:defRPr/>
              </a:pPr>
              <a:t>5/26/2015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AF43B498-CB29-4B5D-874A-D173ED5939E4}" type="slidenum">
              <a:rPr lang="en-US"/>
              <a:pPr>
                <a:defRPr/>
              </a:pPr>
              <a:t>‹#›</a:t>
            </a:fld>
            <a:endParaRPr lang="en-US"/>
          </a:p>
        </p:txBody>
      </p:sp>
    </p:spTree>
    <p:extLst>
      <p:ext uri="{BB962C8B-B14F-4D97-AF65-F5344CB8AC3E}">
        <p14:creationId xmlns:p14="http://schemas.microsoft.com/office/powerpoint/2010/main" val="30746297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9A9D42-2CA3-414D-99DF-5D724CD892F8}" type="slidenum">
              <a:rPr lang="en-US"/>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EBF4D3-F90F-4588-9955-81D6A5E0CF84}" type="slidenum">
              <a:rPr lang="en-US"/>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Culture: “The goal of this exam is to provide the opportunity for interested students to develop and demonstrate a broad grounding and expert familiarity with key research and guiding questions in cultural sociology”</a:t>
            </a:r>
          </a:p>
          <a:p>
            <a:pPr>
              <a:spcBef>
                <a:spcPct val="0"/>
              </a:spcBef>
            </a:pPr>
            <a:endParaRPr lang="en-US" smtClean="0"/>
          </a:p>
          <a:p>
            <a:pPr>
              <a:spcBef>
                <a:spcPct val="0"/>
              </a:spcBef>
            </a:pPr>
            <a:r>
              <a:rPr lang="en-US" smtClean="0"/>
              <a:t>Stats: “We do not expect students to know everything there is to know about statistics, or for all students to approach topics in the same way…Student answers should demonstrate that they have sufficient expertise to be a user of some advanced methods while being able to read, understand, and explain others.”</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28863C-3E5B-4EE5-80C2-2244BB0E14EB}" type="slidenum">
              <a:rPr lang="en-US"/>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26DB23E0-BFE3-45EB-BABB-99CDCC7DAEDB}" type="datetimeFigureOut">
              <a:rPr lang="en-US"/>
              <a:pPr>
                <a:defRPr/>
              </a:pPr>
              <a:t>5/26/2015</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57621F4-91E5-400F-8BFD-A4CADD40EF5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7CF41D-995F-4BC1-A3E0-01C3E810CB2F}"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11E00C-D156-46F4-8C9B-51CA118CF2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C5096C93-B96A-46DF-B132-AF3BDE73A68F}" type="datetimeFigureOut">
              <a:rPr lang="en-US"/>
              <a:pPr>
                <a:defRPr/>
              </a:pPr>
              <a:t>5/26/2015</a:t>
            </a:fld>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24828E0-6283-4DC3-9349-4CAF56C05E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C352B7-B6FE-4D56-8EB3-D0C289014371}" type="datetimeFigureOut">
              <a:rPr lang="en-US"/>
              <a:pPr>
                <a:defRPr/>
              </a:pPr>
              <a:t>5/26/2015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E5EC0C-B6E5-4931-B740-1C20C668244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B31BD3E-5D1D-41E4-90D5-42044FDF9B0E}" type="datetimeFigureOut">
              <a:rPr lang="en-US"/>
              <a:pPr>
                <a:defRPr/>
              </a:pPr>
              <a:t>5/26/2015</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B4CCEB3-F275-4F2C-8225-1E1A82C3ADB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F4AC3A-7AD5-458C-B83E-99BF3F49A60D}" type="datetimeFigureOut">
              <a:rPr lang="en-US"/>
              <a:pPr>
                <a:defRPr/>
              </a:pPr>
              <a:t>5/26/2015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5F3235-4A12-4223-B049-240151A250A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7A6395E-5D32-4F1E-BF09-93F828FE2163}" type="datetimeFigureOut">
              <a:rPr lang="en-US"/>
              <a:pPr>
                <a:defRPr/>
              </a:pPr>
              <a:t>5/26/2015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EC64BA-024C-4A10-AA18-FC31EAE53DC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59AE9D-D11E-48E4-B43E-8E5ED2D04D9D}" type="datetimeFigureOut">
              <a:rPr lang="en-US"/>
              <a:pPr>
                <a:defRPr/>
              </a:pPr>
              <a:t>5/26/2015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0DF097-8933-49CC-9D12-F74F1CF0ACC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B08B427-2800-41CA-9A51-47931C36B13F}" type="datetimeFigureOut">
              <a:rPr lang="en-US"/>
              <a:pPr>
                <a:defRPr/>
              </a:pPr>
              <a:t>5/26/2015</a:t>
            </a:fld>
            <a:endParaRPr lang="en-US" dirty="0"/>
          </a:p>
        </p:txBody>
      </p:sp>
      <p:sp>
        <p:nvSpPr>
          <p:cNvPr id="3" name="Footer Placeholder 2"/>
          <p:cNvSpPr>
            <a:spLocks noGrp="1"/>
          </p:cNvSpPr>
          <p:nvPr>
            <p:ph type="ftr" sz="quarter" idx="11"/>
          </p:nvPr>
        </p:nvSpPr>
        <p:spPr/>
        <p:txBody>
          <a:bodyPr/>
          <a:lstStyle>
            <a:lvl1pPr>
              <a:defRPr dirty="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4B7F50A-4E15-488F-85C9-CBAAC5E6A6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70F3F71E-E2CC-4942-A6A9-EA6161826326}" type="datetimeFigureOut">
              <a:rPr lang="en-US"/>
              <a:pPr>
                <a:defRPr/>
              </a:pPr>
              <a:t>5/26/2015</a:t>
            </a:fld>
            <a:endParaRPr lang="en-US" dirty="0"/>
          </a:p>
        </p:txBody>
      </p:sp>
      <p:sp>
        <p:nvSpPr>
          <p:cNvPr id="8" name="Footer Placeholder 5"/>
          <p:cNvSpPr>
            <a:spLocks noGrp="1"/>
          </p:cNvSpPr>
          <p:nvPr>
            <p:ph type="ftr" sz="quarter" idx="11"/>
          </p:nvPr>
        </p:nvSpPr>
        <p:spPr/>
        <p:txBody>
          <a:bodyPr/>
          <a:lstStyle>
            <a:lvl1pPr>
              <a:defRPr dirty="0"/>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6D3B9DB-2FF2-4FE1-95A2-A80CCC7E47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8350329F-C4AE-42C4-A4F8-E4E79347F8D0}" type="datetimeFigureOut">
              <a:rPr lang="en-US"/>
              <a:pPr>
                <a:defRPr/>
              </a:pPr>
              <a:t>5/26/2015</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49FF264-7081-4A02-B41E-81CC31ABBDA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C803DFDA-00E0-464B-9EAE-C5FDAA151845}" type="datetimeFigureOut">
              <a:rPr lang="en-US"/>
              <a:pPr>
                <a:defRPr/>
              </a:pPr>
              <a:t>5/26/2015</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908B722F-E207-4E8B-9648-E3AA86F18B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6" r:id="rId1"/>
    <p:sldLayoutId id="2147483741" r:id="rId2"/>
    <p:sldLayoutId id="2147483747" r:id="rId3"/>
    <p:sldLayoutId id="2147483742" r:id="rId4"/>
    <p:sldLayoutId id="2147483743" r:id="rId5"/>
    <p:sldLayoutId id="2147483744" r:id="rId6"/>
    <p:sldLayoutId id="2147483748" r:id="rId7"/>
    <p:sldLayoutId id="2147483749" r:id="rId8"/>
    <p:sldLayoutId id="2147483750" r:id="rId9"/>
    <p:sldLayoutId id="2147483745" r:id="rId10"/>
    <p:sldLayoutId id="2147483751"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ciology.nd.edu/graduate-program/areaexaminform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solidFill>
                  <a:schemeClr val="accent1">
                    <a:satMod val="150000"/>
                  </a:schemeClr>
                </a:solidFill>
              </a:rPr>
              <a:t>Tips and Advice for Taking</a:t>
            </a:r>
            <a:br>
              <a:rPr lang="en-US" dirty="0" smtClean="0">
                <a:solidFill>
                  <a:schemeClr val="accent1">
                    <a:satMod val="150000"/>
                  </a:schemeClr>
                </a:solidFill>
              </a:rPr>
            </a:br>
            <a:r>
              <a:rPr lang="en-US" dirty="0" smtClean="0">
                <a:solidFill>
                  <a:schemeClr val="accent1">
                    <a:satMod val="150000"/>
                  </a:schemeClr>
                </a:solidFill>
              </a:rPr>
              <a:t>THE AREA EXAMS</a:t>
            </a:r>
            <a:endParaRPr lang="en-US" dirty="0">
              <a:solidFill>
                <a:schemeClr val="accent1">
                  <a:satMod val="150000"/>
                </a:schemeClr>
              </a:solidFill>
            </a:endParaRPr>
          </a:p>
        </p:txBody>
      </p:sp>
      <p:sp>
        <p:nvSpPr>
          <p:cNvPr id="8195" name="Subtitle 2"/>
          <p:cNvSpPr>
            <a:spLocks noGrp="1"/>
          </p:cNvSpPr>
          <p:nvPr>
            <p:ph type="subTitle" idx="1"/>
          </p:nvPr>
        </p:nvSpPr>
        <p:spPr>
          <a:xfrm>
            <a:off x="685800" y="1828800"/>
            <a:ext cx="8077200" cy="1500188"/>
          </a:xfrm>
        </p:spPr>
        <p:txBody>
          <a:bodyPr/>
          <a:lstStyle/>
          <a:p>
            <a:pPr eaLnBrk="1" hangingPunct="1"/>
            <a:r>
              <a:rPr lang="en-US" smtClean="0"/>
              <a:t>Karen Monique Gregg, Heather Price, Jeffrey M. Seymour</a:t>
            </a:r>
          </a:p>
          <a:p>
            <a:pPr eaLnBrk="1" hangingPunct="1"/>
            <a:r>
              <a:rPr lang="en-US" smtClean="0"/>
              <a:t>University of Notre Dame</a:t>
            </a:r>
          </a:p>
          <a:p>
            <a:pPr eaLnBrk="1" hangingPunct="1"/>
            <a:r>
              <a:rPr lang="en-US" smtClean="0"/>
              <a:t>Department of Sociology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No. 5 – Face the facts!</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As you approach the exam…</a:t>
            </a:r>
          </a:p>
          <a:p>
            <a:pPr marL="731520" lvl="1" indent="-274320" eaLnBrk="1" fontAlgn="auto" hangingPunct="1">
              <a:spcAft>
                <a:spcPts val="0"/>
              </a:spcAft>
              <a:buFont typeface="Wingdings"/>
              <a:buChar char=""/>
              <a:defRPr/>
            </a:pPr>
            <a:r>
              <a:rPr lang="en-US" dirty="0" smtClean="0"/>
              <a:t>You will experience anxiety (face it)</a:t>
            </a:r>
          </a:p>
          <a:p>
            <a:pPr marL="731520" lvl="1" indent="-274320" eaLnBrk="1" fontAlgn="auto" hangingPunct="1">
              <a:spcAft>
                <a:spcPts val="0"/>
              </a:spcAft>
              <a:buFont typeface="Wingdings"/>
              <a:buChar char=""/>
              <a:defRPr/>
            </a:pPr>
            <a:r>
              <a:rPr lang="en-US" dirty="0" smtClean="0"/>
              <a:t>Use this to your advantage!  Don’t let it defeat you!</a:t>
            </a:r>
          </a:p>
          <a:p>
            <a:pPr marL="731520" lvl="1" indent="-274320" eaLnBrk="1" fontAlgn="auto" hangingPunct="1">
              <a:spcAft>
                <a:spcPts val="0"/>
              </a:spcAft>
              <a:buFont typeface="Wingdings"/>
              <a:buChar char=""/>
              <a:defRPr/>
            </a:pPr>
            <a:r>
              <a:rPr lang="en-US" dirty="0" smtClean="0"/>
              <a:t>Use it to motivate you to work harder and longer and to think deeper about the BIG PICTURE of the field!  </a:t>
            </a:r>
          </a:p>
          <a:p>
            <a:pPr marL="731520" lvl="1" indent="-274320" eaLnBrk="1" fontAlgn="auto" hangingPunct="1">
              <a:spcAft>
                <a:spcPts val="0"/>
              </a:spcAft>
              <a:buFont typeface="Wingdings"/>
              <a:buChar char=""/>
              <a:defRPr/>
            </a:pPr>
            <a:r>
              <a:rPr lang="en-US" dirty="0" smtClean="0"/>
              <a:t>Don’t panic!  Get practical advice from others who have taken the same exam.</a:t>
            </a:r>
          </a:p>
          <a:p>
            <a:pPr marL="731520" lvl="1" indent="-274320" eaLnBrk="1" fontAlgn="auto" hangingPunct="1">
              <a:spcAft>
                <a:spcPts val="0"/>
              </a:spcAft>
              <a:buFont typeface="Wingdings"/>
              <a:buChar char=""/>
              <a:defRPr/>
            </a:pPr>
            <a:r>
              <a:rPr lang="en-US" dirty="0" smtClean="0"/>
              <a:t>There will come a point where you think, “That’s it.”  So just relax and count on the fact that you’ve done all that you could (humanly) possibly do to prepare – given the limitations of the exam you are taking.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FINAL SUGGESTION</a:t>
            </a:r>
            <a:endParaRPr lang="en-US" dirty="0">
              <a:solidFill>
                <a:schemeClr val="accent1">
                  <a:satMod val="150000"/>
                </a:schemeClr>
              </a:solidFill>
            </a:endParaRPr>
          </a:p>
        </p:txBody>
      </p:sp>
      <p:sp>
        <p:nvSpPr>
          <p:cNvPr id="18435" name="Content Placeholder 2"/>
          <p:cNvSpPr>
            <a:spLocks noGrp="1"/>
          </p:cNvSpPr>
          <p:nvPr>
            <p:ph idx="1"/>
          </p:nvPr>
        </p:nvSpPr>
        <p:spPr/>
        <p:txBody>
          <a:bodyPr/>
          <a:lstStyle/>
          <a:p>
            <a:pPr eaLnBrk="1" hangingPunct="1"/>
            <a:r>
              <a:rPr lang="en-US" smtClean="0"/>
              <a:t>In the six months following PASSING the exam…</a:t>
            </a:r>
          </a:p>
          <a:p>
            <a:pPr lvl="1" eaLnBrk="1" hangingPunct="1"/>
            <a:r>
              <a:rPr lang="en-US" smtClean="0"/>
              <a:t>START WRITING ACADEMIC PAPERS</a:t>
            </a:r>
          </a:p>
          <a:p>
            <a:pPr lvl="1" eaLnBrk="1" hangingPunct="1"/>
            <a:r>
              <a:rPr lang="en-US" smtClean="0"/>
              <a:t>Take advantage of the knowledge you have accumulated</a:t>
            </a:r>
          </a:p>
          <a:p>
            <a:pPr lvl="1" eaLnBrk="1" hangingPunct="1"/>
            <a:r>
              <a:rPr lang="en-US" smtClean="0"/>
              <a:t>Where were there holes in the field?</a:t>
            </a:r>
          </a:p>
          <a:p>
            <a:pPr lvl="1" eaLnBrk="1" hangingPunct="1"/>
            <a:r>
              <a:rPr lang="en-US" smtClean="0"/>
              <a:t>What kinds of contributions do you want to make?</a:t>
            </a:r>
          </a:p>
          <a:p>
            <a:pPr lvl="1" eaLnBrk="1" hangingPunct="1"/>
            <a:r>
              <a:rPr lang="en-US" smtClean="0"/>
              <a:t>What kind of scholar do you want to be?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Studying in a group – Heather Price</a:t>
            </a:r>
            <a:endParaRPr lang="en-US" dirty="0"/>
          </a:p>
        </p:txBody>
      </p:sp>
      <p:sp>
        <p:nvSpPr>
          <p:cNvPr id="19459" name="Content Placeholder 7"/>
          <p:cNvSpPr>
            <a:spLocks noGrp="1"/>
          </p:cNvSpPr>
          <p:nvPr>
            <p:ph idx="1"/>
          </p:nvPr>
        </p:nvSpPr>
        <p:spPr/>
        <p:txBody>
          <a:bodyPr/>
          <a:lstStyle/>
          <a:p>
            <a:endParaRPr lang="en-US" smtClean="0"/>
          </a:p>
        </p:txBody>
      </p:sp>
      <p:pic>
        <p:nvPicPr>
          <p:cNvPr id="19460" name="Picture 11" descr="C:\Documents and Settings\hprice\Local Settings\Temporary Internet Files\Content.IE5\MOI2VJDS\MPj04395220000[1].jpg"/>
          <p:cNvPicPr>
            <a:picLocks noChangeAspect="1" noChangeArrowheads="1"/>
          </p:cNvPicPr>
          <p:nvPr/>
        </p:nvPicPr>
        <p:blipFill>
          <a:blip r:embed="rId2" cstate="print"/>
          <a:srcRect/>
          <a:stretch>
            <a:fillRect/>
          </a:stretch>
        </p:blipFill>
        <p:spPr bwMode="auto">
          <a:xfrm>
            <a:off x="285750" y="1600200"/>
            <a:ext cx="8401050" cy="48768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 group studying for you?</a:t>
            </a:r>
            <a:endParaRPr lang="en-US" dirty="0"/>
          </a:p>
        </p:txBody>
      </p:sp>
      <p:sp>
        <p:nvSpPr>
          <p:cNvPr id="20483" name="Content Placeholder 2"/>
          <p:cNvSpPr>
            <a:spLocks noGrp="1"/>
          </p:cNvSpPr>
          <p:nvPr>
            <p:ph idx="1"/>
          </p:nvPr>
        </p:nvSpPr>
        <p:spPr/>
        <p:txBody>
          <a:bodyPr/>
          <a:lstStyle/>
          <a:p>
            <a:r>
              <a:rPr lang="en-US" smtClean="0"/>
              <a:t>Know your strengths and weaknesses</a:t>
            </a:r>
          </a:p>
          <a:p>
            <a:r>
              <a:rPr lang="en-US" smtClean="0"/>
              <a:t>Know your </a:t>
            </a:r>
            <a:r>
              <a:rPr lang="en-US" i="1" smtClean="0"/>
              <a:t>actual personality</a:t>
            </a:r>
            <a:r>
              <a:rPr lang="en-US" smtClean="0"/>
              <a:t>, not your ideal</a:t>
            </a:r>
          </a:p>
          <a:p>
            <a:r>
              <a:rPr lang="en-US" smtClean="0"/>
              <a:t>Know the personalities of the possible people in the group</a:t>
            </a:r>
          </a:p>
          <a:p>
            <a:r>
              <a:rPr lang="en-US" smtClean="0"/>
              <a:t>Be realistic about how your personality will intersect with the others</a:t>
            </a:r>
          </a:p>
          <a:p>
            <a:pPr lvl="1"/>
            <a:r>
              <a:rPr lang="en-US" smtClean="0"/>
              <a:t>Even ask someone for an outside assessment </a:t>
            </a:r>
          </a:p>
          <a:p>
            <a:r>
              <a:rPr lang="en-US" smtClean="0"/>
              <a:t>Know you can always drop out of the group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Pros and Cons of Group Study</a:t>
            </a:r>
            <a:endParaRPr lang="en-US" dirty="0"/>
          </a:p>
        </p:txBody>
      </p:sp>
      <p:graphicFrame>
        <p:nvGraphicFramePr>
          <p:cNvPr id="4" name="Content Placeholder 3"/>
          <p:cNvGraphicFramePr>
            <a:graphicFrameLocks noGrp="1"/>
          </p:cNvGraphicFramePr>
          <p:nvPr>
            <p:ph idx="1"/>
          </p:nvPr>
        </p:nvGraphicFramePr>
        <p:xfrm>
          <a:off x="457200" y="1774825"/>
          <a:ext cx="8229600" cy="3840163"/>
        </p:xfrm>
        <a:graphic>
          <a:graphicData uri="http://schemas.openxmlformats.org/drawingml/2006/table">
            <a:tbl>
              <a:tblPr firstRow="1" bandRow="1">
                <a:tableStyleId>{5C22544A-7EE6-4342-B048-85BDC9FD1C3A}</a:tableStyleId>
              </a:tblPr>
              <a:tblGrid>
                <a:gridCol w="3886200"/>
                <a:gridCol w="4343400"/>
              </a:tblGrid>
              <a:tr h="370840">
                <a:tc>
                  <a:txBody>
                    <a:bodyPr/>
                    <a:lstStyle/>
                    <a:p>
                      <a:pPr algn="ctr"/>
                      <a:r>
                        <a:rPr lang="en-US" sz="3600" dirty="0" smtClean="0">
                          <a:solidFill>
                            <a:schemeClr val="tx1"/>
                          </a:solidFill>
                        </a:rPr>
                        <a:t>PROS</a:t>
                      </a:r>
                      <a:endParaRPr lang="en-US" sz="3600" dirty="0">
                        <a:solidFill>
                          <a:schemeClr val="tx1"/>
                        </a:solidFill>
                      </a:endParaRPr>
                    </a:p>
                  </a:txBody>
                  <a:tcPr>
                    <a:solidFill>
                      <a:schemeClr val="accent1">
                        <a:lumMod val="60000"/>
                        <a:lumOff val="40000"/>
                      </a:schemeClr>
                    </a:solidFill>
                  </a:tcPr>
                </a:tc>
                <a:tc>
                  <a:txBody>
                    <a:bodyPr/>
                    <a:lstStyle/>
                    <a:p>
                      <a:pPr algn="ctr"/>
                      <a:r>
                        <a:rPr lang="en-US" sz="3600" dirty="0" smtClean="0">
                          <a:solidFill>
                            <a:schemeClr val="tx1"/>
                          </a:solidFill>
                        </a:rPr>
                        <a:t>CONS</a:t>
                      </a:r>
                      <a:endParaRPr lang="en-US" sz="3600" dirty="0">
                        <a:solidFill>
                          <a:schemeClr val="tx1"/>
                        </a:solidFill>
                      </a:endParaRPr>
                    </a:p>
                  </a:txBody>
                  <a:tcPr>
                    <a:solidFill>
                      <a:schemeClr val="accent1">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Helps keep you on-task</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Off-task talking when</a:t>
                      </a:r>
                      <a:r>
                        <a:rPr lang="en-US" sz="3200" baseline="0" dirty="0" smtClean="0"/>
                        <a:t> together</a:t>
                      </a:r>
                      <a:endParaRPr lang="en-US" sz="3200" dirty="0" smtClean="0"/>
                    </a:p>
                  </a:txBody>
                  <a:tcP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Provides you a place to talk out your learning</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Gathering</a:t>
                      </a:r>
                      <a:r>
                        <a:rPr lang="en-US" sz="3200" baseline="0" dirty="0" smtClean="0"/>
                        <a:t> times can be burdensome</a:t>
                      </a:r>
                      <a:endParaRPr lang="en-US" sz="3200" dirty="0" smtClean="0"/>
                    </a:p>
                  </a:txBody>
                  <a:tcPr>
                    <a:solidFill>
                      <a:schemeClr val="accent5">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Provides consensus</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Opinions can conflict</a:t>
                      </a:r>
                    </a:p>
                  </a:txBody>
                  <a:tcPr>
                    <a:solidFill>
                      <a:schemeClr val="accent1">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Pros and Cons of Group Study</a:t>
            </a:r>
            <a:endParaRPr lang="en-US" dirty="0"/>
          </a:p>
        </p:txBody>
      </p:sp>
      <p:graphicFrame>
        <p:nvGraphicFramePr>
          <p:cNvPr id="4" name="Content Placeholder 3"/>
          <p:cNvGraphicFramePr>
            <a:graphicFrameLocks noGrp="1"/>
          </p:cNvGraphicFramePr>
          <p:nvPr>
            <p:ph idx="1"/>
          </p:nvPr>
        </p:nvGraphicFramePr>
        <p:xfrm>
          <a:off x="381000" y="1752600"/>
          <a:ext cx="8458200" cy="4327525"/>
        </p:xfrm>
        <a:graphic>
          <a:graphicData uri="http://schemas.openxmlformats.org/drawingml/2006/table">
            <a:tbl>
              <a:tblPr firstRow="1" bandRow="1">
                <a:tableStyleId>{5C22544A-7EE6-4342-B048-85BDC9FD1C3A}</a:tableStyleId>
              </a:tblPr>
              <a:tblGrid>
                <a:gridCol w="4648200"/>
                <a:gridCol w="3810000"/>
              </a:tblGrid>
              <a:tr h="370840">
                <a:tc>
                  <a:txBody>
                    <a:bodyPr/>
                    <a:lstStyle/>
                    <a:p>
                      <a:pPr algn="ctr"/>
                      <a:r>
                        <a:rPr lang="en-US" sz="3600" dirty="0" smtClean="0">
                          <a:solidFill>
                            <a:schemeClr val="tx1"/>
                          </a:solidFill>
                        </a:rPr>
                        <a:t>PROS</a:t>
                      </a:r>
                      <a:endParaRPr lang="en-US" sz="3600" dirty="0">
                        <a:solidFill>
                          <a:schemeClr val="tx1"/>
                        </a:solidFill>
                      </a:endParaRPr>
                    </a:p>
                  </a:txBody>
                  <a:tcPr>
                    <a:solidFill>
                      <a:schemeClr val="accent1">
                        <a:lumMod val="60000"/>
                        <a:lumOff val="40000"/>
                      </a:schemeClr>
                    </a:solidFill>
                  </a:tcPr>
                </a:tc>
                <a:tc>
                  <a:txBody>
                    <a:bodyPr/>
                    <a:lstStyle/>
                    <a:p>
                      <a:pPr algn="ctr"/>
                      <a:r>
                        <a:rPr lang="en-US" sz="3600" dirty="0" smtClean="0">
                          <a:solidFill>
                            <a:schemeClr val="tx1"/>
                          </a:solidFill>
                        </a:rPr>
                        <a:t>CONS</a:t>
                      </a:r>
                      <a:endParaRPr lang="en-US" sz="3600" dirty="0">
                        <a:solidFill>
                          <a:schemeClr val="tx1"/>
                        </a:solidFill>
                      </a:endParaRPr>
                    </a:p>
                  </a:txBody>
                  <a:tcPr>
                    <a:solidFill>
                      <a:schemeClr val="accent1">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Sense of security</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Feeling inadequate and stupid</a:t>
                      </a:r>
                    </a:p>
                  </a:txBody>
                  <a:tcPr>
                    <a:solidFill>
                      <a:schemeClr val="accent1">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Maximizes amount of literature you can master</a:t>
                      </a:r>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Can become overwhelming</a:t>
                      </a:r>
                    </a:p>
                  </a:txBody>
                  <a:tcPr>
                    <a:solidFill>
                      <a:schemeClr val="accent5">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Gives you people to talk with about your emotional ride through exams</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t>Can become ‘groupy’ weird</a:t>
                      </a:r>
                    </a:p>
                  </a:txBody>
                  <a:tcPr>
                    <a:solidFill>
                      <a:schemeClr val="accent1">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to study in a group</a:t>
            </a:r>
            <a:endParaRPr lang="en-US" dirty="0"/>
          </a:p>
        </p:txBody>
      </p:sp>
      <p:sp>
        <p:nvSpPr>
          <p:cNvPr id="23555" name="Content Placeholder 2"/>
          <p:cNvSpPr>
            <a:spLocks noGrp="1"/>
          </p:cNvSpPr>
          <p:nvPr>
            <p:ph idx="1"/>
          </p:nvPr>
        </p:nvSpPr>
        <p:spPr/>
        <p:txBody>
          <a:bodyPr/>
          <a:lstStyle/>
          <a:p>
            <a:r>
              <a:rPr lang="en-US" b="1" smtClean="0"/>
              <a:t>Organize, organize, organize</a:t>
            </a:r>
          </a:p>
          <a:p>
            <a:pPr lvl="1"/>
            <a:r>
              <a:rPr lang="en-US" smtClean="0"/>
              <a:t>Set a standing meeting time</a:t>
            </a:r>
          </a:p>
          <a:p>
            <a:pPr lvl="1"/>
            <a:r>
              <a:rPr lang="en-US" smtClean="0"/>
              <a:t>Set a reading schedule</a:t>
            </a:r>
          </a:p>
          <a:p>
            <a:pPr lvl="2"/>
            <a:r>
              <a:rPr lang="en-US" smtClean="0"/>
              <a:t>Outline necessary readings for the exam</a:t>
            </a:r>
          </a:p>
          <a:p>
            <a:pPr lvl="2"/>
            <a:r>
              <a:rPr lang="en-US" smtClean="0"/>
              <a:t>Set reading goals between meetings</a:t>
            </a:r>
          </a:p>
          <a:p>
            <a:pPr lvl="2"/>
            <a:r>
              <a:rPr lang="en-US" smtClean="0"/>
              <a:t>Discuss the readings in the meeting</a:t>
            </a:r>
          </a:p>
          <a:p>
            <a:pPr lvl="1"/>
            <a:r>
              <a:rPr lang="en-US" smtClean="0"/>
              <a:t>Outline the entire calendar between the first and last day of the studying period</a:t>
            </a:r>
          </a:p>
          <a:p>
            <a:pPr lvl="1"/>
            <a:r>
              <a:rPr lang="en-US" smtClean="0"/>
              <a:t>Discuss what will occur in meetings; set an agenda</a:t>
            </a:r>
          </a:p>
          <a:p>
            <a:pPr lvl="2">
              <a:buFont typeface="Arial" charset="0"/>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to study in a group</a:t>
            </a:r>
            <a:endParaRPr lang="en-US" dirty="0"/>
          </a:p>
        </p:txBody>
      </p:sp>
      <p:sp>
        <p:nvSpPr>
          <p:cNvPr id="24579" name="Content Placeholder 2"/>
          <p:cNvSpPr>
            <a:spLocks noGrp="1"/>
          </p:cNvSpPr>
          <p:nvPr>
            <p:ph idx="1"/>
          </p:nvPr>
        </p:nvSpPr>
        <p:spPr/>
        <p:txBody>
          <a:bodyPr/>
          <a:lstStyle/>
          <a:p>
            <a:r>
              <a:rPr lang="en-US" b="1" smtClean="0"/>
              <a:t>Maximize the Pros</a:t>
            </a:r>
          </a:p>
          <a:p>
            <a:pPr lvl="1"/>
            <a:r>
              <a:rPr lang="en-US" smtClean="0"/>
              <a:t>Utilize all the knowledge base in the group</a:t>
            </a:r>
          </a:p>
          <a:p>
            <a:pPr lvl="2"/>
            <a:r>
              <a:rPr lang="en-US" smtClean="0"/>
              <a:t>All should contribute to the ‘master reading list’</a:t>
            </a:r>
          </a:p>
          <a:p>
            <a:pPr lvl="2"/>
            <a:r>
              <a:rPr lang="en-US" smtClean="0"/>
              <a:t>Use everyone’s old class syllabi to build a baseline list</a:t>
            </a:r>
          </a:p>
          <a:p>
            <a:pPr lvl="1"/>
            <a:r>
              <a:rPr lang="en-US" smtClean="0"/>
              <a:t>Outline meeting agenda</a:t>
            </a:r>
          </a:p>
          <a:p>
            <a:pPr lvl="2"/>
            <a:r>
              <a:rPr lang="en-US" smtClean="0"/>
              <a:t>Set start and end times</a:t>
            </a:r>
          </a:p>
          <a:p>
            <a:pPr lvl="2"/>
            <a:r>
              <a:rPr lang="en-US" smtClean="0"/>
              <a:t>Talk out the readings</a:t>
            </a:r>
          </a:p>
          <a:p>
            <a:pPr lvl="2"/>
            <a:r>
              <a:rPr lang="en-US" smtClean="0"/>
              <a:t>Discuss disagreements</a:t>
            </a:r>
          </a:p>
          <a:p>
            <a:pPr lvl="2"/>
            <a:r>
              <a:rPr lang="en-US" smtClean="0"/>
              <a:t>Reach some consensus</a:t>
            </a:r>
          </a:p>
          <a:p>
            <a:pPr lvl="1">
              <a:buFont typeface="Wingdings" pitchFamily="2" charset="2"/>
              <a:buNone/>
            </a:pPr>
            <a:endParaRPr lang="en-US" smtClean="0"/>
          </a:p>
          <a:p>
            <a:pPr lvl="1"/>
            <a:endParaRPr lang="en-US" smtClean="0"/>
          </a:p>
          <a:p>
            <a:pPr lvl="1"/>
            <a:endParaRPr lang="en-US" smtClean="0"/>
          </a:p>
          <a:p>
            <a:pPr lvl="2">
              <a:buFont typeface="Arial" charset="0"/>
              <a:buNone/>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to study in a group</a:t>
            </a:r>
            <a:endParaRPr lang="en-US" dirty="0"/>
          </a:p>
        </p:txBody>
      </p:sp>
      <p:sp>
        <p:nvSpPr>
          <p:cNvPr id="25603" name="Content Placeholder 2"/>
          <p:cNvSpPr>
            <a:spLocks noGrp="1"/>
          </p:cNvSpPr>
          <p:nvPr>
            <p:ph idx="1"/>
          </p:nvPr>
        </p:nvSpPr>
        <p:spPr/>
        <p:txBody>
          <a:bodyPr/>
          <a:lstStyle/>
          <a:p>
            <a:r>
              <a:rPr lang="en-US" b="1" smtClean="0"/>
              <a:t>Minimize the Cons</a:t>
            </a:r>
          </a:p>
          <a:p>
            <a:pPr lvl="1"/>
            <a:r>
              <a:rPr lang="en-US" smtClean="0"/>
              <a:t>Stick to the meeting agenda</a:t>
            </a:r>
          </a:p>
          <a:p>
            <a:pPr lvl="1"/>
            <a:r>
              <a:rPr lang="en-US" smtClean="0"/>
              <a:t>Be flexible with meeting times</a:t>
            </a:r>
          </a:p>
          <a:p>
            <a:pPr lvl="1"/>
            <a:r>
              <a:rPr lang="en-US" smtClean="0"/>
              <a:t>Everyone does their part</a:t>
            </a:r>
          </a:p>
          <a:p>
            <a:pPr lvl="2"/>
            <a:r>
              <a:rPr lang="en-US" smtClean="0"/>
              <a:t>Don’t drag someone along!</a:t>
            </a:r>
          </a:p>
          <a:p>
            <a:pPr lvl="1"/>
            <a:r>
              <a:rPr lang="en-US" smtClean="0"/>
              <a:t>Schedule in some emotional talking time</a:t>
            </a:r>
          </a:p>
          <a:p>
            <a:pPr lvl="2"/>
            <a:r>
              <a:rPr lang="en-US" smtClean="0"/>
              <a:t>This keeps everyone considerate, but bounded</a:t>
            </a:r>
          </a:p>
          <a:p>
            <a:pPr lvl="1"/>
            <a:endParaRPr lang="en-US" smtClean="0"/>
          </a:p>
          <a:p>
            <a:pPr lvl="1"/>
            <a:endParaRPr lang="en-US" smtClean="0"/>
          </a:p>
          <a:p>
            <a:pPr lvl="2">
              <a:buFont typeface="Arial" charset="0"/>
              <a:buNone/>
            </a:pPr>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Inside your ‘meeting time’</a:t>
            </a:r>
            <a:endParaRPr lang="en-US" dirty="0"/>
          </a:p>
        </p:txBody>
      </p:sp>
      <p:sp>
        <p:nvSpPr>
          <p:cNvPr id="26627" name="Content Placeholder 2"/>
          <p:cNvSpPr>
            <a:spLocks noGrp="1"/>
          </p:cNvSpPr>
          <p:nvPr>
            <p:ph idx="1"/>
          </p:nvPr>
        </p:nvSpPr>
        <p:spPr/>
        <p:txBody>
          <a:bodyPr/>
          <a:lstStyle/>
          <a:p>
            <a:r>
              <a:rPr lang="en-US" smtClean="0"/>
              <a:t>Set the agenda with time constraints</a:t>
            </a:r>
          </a:p>
          <a:p>
            <a:r>
              <a:rPr lang="en-US" smtClean="0"/>
              <a:t>Ask questions about the readings</a:t>
            </a:r>
          </a:p>
          <a:p>
            <a:r>
              <a:rPr lang="en-US" smtClean="0"/>
              <a:t>Discuss the readings’ main points</a:t>
            </a:r>
          </a:p>
          <a:p>
            <a:pPr lvl="1"/>
            <a:r>
              <a:rPr lang="en-US" smtClean="0"/>
              <a:t>Discuss disagreements</a:t>
            </a:r>
          </a:p>
          <a:p>
            <a:pPr lvl="1"/>
            <a:r>
              <a:rPr lang="en-US" smtClean="0"/>
              <a:t>Reach consensus or table the question and remember to readdress it after more readings</a:t>
            </a:r>
            <a:endParaRPr lang="en-US" u="sng" smtClean="0"/>
          </a:p>
          <a:p>
            <a:r>
              <a:rPr lang="en-US" smtClean="0"/>
              <a:t>Connect works to past readings</a:t>
            </a:r>
          </a:p>
          <a:p>
            <a:r>
              <a:rPr lang="en-US" smtClean="0"/>
              <a:t>Find old exam questions which could use this information and talk it out together</a:t>
            </a:r>
          </a:p>
          <a:p>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Mo’s BIGGEST OBSERVATION</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438912" indent="-320040" eaLnBrk="1" fontAlgn="auto" hangingPunct="1">
              <a:spcBef>
                <a:spcPts val="0"/>
              </a:spcBef>
              <a:spcAft>
                <a:spcPts val="0"/>
              </a:spcAft>
              <a:buFont typeface="Wingdings 2"/>
              <a:buChar char=""/>
              <a:defRPr/>
            </a:pPr>
            <a:r>
              <a:rPr lang="en-US" dirty="0" smtClean="0"/>
              <a:t>NOT ALL AREA EXAMS ARE CREATED EQUALLY</a:t>
            </a:r>
          </a:p>
          <a:p>
            <a:pPr marL="731520" lvl="1" indent="-274320" eaLnBrk="1" fontAlgn="auto" hangingPunct="1">
              <a:spcAft>
                <a:spcPts val="0"/>
              </a:spcAft>
              <a:buFont typeface="Wingdings"/>
              <a:buChar char=""/>
              <a:defRPr/>
            </a:pPr>
            <a:r>
              <a:rPr lang="en-US" dirty="0" smtClean="0"/>
              <a:t>Investigate the exams</a:t>
            </a:r>
          </a:p>
          <a:p>
            <a:pPr marL="731520" lvl="1" indent="-274320" eaLnBrk="1" fontAlgn="auto" hangingPunct="1">
              <a:spcAft>
                <a:spcPts val="0"/>
              </a:spcAft>
              <a:buFont typeface="Wingdings"/>
              <a:buChar char=""/>
              <a:defRPr/>
            </a:pPr>
            <a:r>
              <a:rPr lang="en-US" dirty="0" smtClean="0"/>
              <a:t>Know the Committee members</a:t>
            </a:r>
          </a:p>
          <a:p>
            <a:pPr marL="731520" lvl="1" indent="-274320" eaLnBrk="1" fontAlgn="auto" hangingPunct="1">
              <a:spcAft>
                <a:spcPts val="0"/>
              </a:spcAft>
              <a:buFont typeface="Wingdings"/>
              <a:buChar char=""/>
              <a:defRPr/>
            </a:pPr>
            <a:r>
              <a:rPr lang="en-US" dirty="0" smtClean="0"/>
              <a:t>Think about the models offered (they vary widely)</a:t>
            </a:r>
          </a:p>
          <a:p>
            <a:pPr marL="731520" lvl="1" indent="-274320" eaLnBrk="1" fontAlgn="auto" hangingPunct="1">
              <a:spcAft>
                <a:spcPts val="0"/>
              </a:spcAft>
              <a:buFont typeface="Wingdings"/>
              <a:buChar char=""/>
              <a:defRPr/>
            </a:pPr>
            <a:r>
              <a:rPr lang="en-US" dirty="0" smtClean="0"/>
              <a:t>Find out what kind of preparation is required for each exam</a:t>
            </a:r>
          </a:p>
          <a:p>
            <a:pPr marL="731520" lvl="1" indent="-274320" eaLnBrk="1" fontAlgn="auto" hangingPunct="1">
              <a:spcAft>
                <a:spcPts val="0"/>
              </a:spcAft>
              <a:buFont typeface="Wingdings"/>
              <a:buChar char=""/>
              <a:defRPr/>
            </a:pPr>
            <a:r>
              <a:rPr lang="en-US" dirty="0" smtClean="0"/>
              <a:t>Talk to others who have recently taken the exam</a:t>
            </a:r>
          </a:p>
          <a:p>
            <a:pPr marL="731520" lvl="1" indent="-274320" eaLnBrk="1" fontAlgn="auto" hangingPunct="1">
              <a:spcAft>
                <a:spcPts val="0"/>
              </a:spcAft>
              <a:buFont typeface="Wingdings"/>
              <a:buChar char=""/>
              <a:defRPr/>
            </a:pPr>
            <a:r>
              <a:rPr lang="en-US" dirty="0" smtClean="0"/>
              <a:t>Which one do you think fits YOU the best?  Does this fit what YOU want to develop knowledge in?</a:t>
            </a:r>
          </a:p>
          <a:p>
            <a:pPr marL="996696" lvl="2" eaLnBrk="1" fontAlgn="auto" hangingPunct="1">
              <a:spcAft>
                <a:spcPts val="0"/>
              </a:spcAft>
              <a:buClr>
                <a:schemeClr val="accent3"/>
              </a:buClr>
              <a:buFont typeface="Arial"/>
              <a:buChar char="▪"/>
              <a:defRPr/>
            </a:pPr>
            <a:r>
              <a:rPr lang="en-US" dirty="0" smtClean="0"/>
              <a:t>Some exams allow you to tailor the exam to  your interest</a:t>
            </a:r>
          </a:p>
          <a:p>
            <a:pPr marL="996696" lvl="2" eaLnBrk="1" fontAlgn="auto" hangingPunct="1">
              <a:spcAft>
                <a:spcPts val="0"/>
              </a:spcAft>
              <a:buClr>
                <a:schemeClr val="accent3"/>
              </a:buClr>
              <a:buFont typeface="Arial"/>
              <a:buChar char="▪"/>
              <a:defRPr/>
            </a:pPr>
            <a:r>
              <a:rPr lang="en-US" dirty="0" smtClean="0"/>
              <a:t>Others don’t</a:t>
            </a:r>
          </a:p>
          <a:p>
            <a:pPr marL="996696" lvl="2" eaLnBrk="1" fontAlgn="auto" hangingPunct="1">
              <a:spcAft>
                <a:spcPts val="0"/>
              </a:spcAft>
              <a:buClr>
                <a:schemeClr val="accent3"/>
              </a:buClr>
              <a:buFont typeface="Arial"/>
              <a:buChar char="▪"/>
              <a:defRPr/>
            </a:pPr>
            <a:r>
              <a:rPr lang="en-US" dirty="0" smtClean="0"/>
              <a:t>DETERMINE whether or not this is important to you when deciding which exam to take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Group studying conclusion</a:t>
            </a:r>
            <a:endParaRPr lang="en-US" dirty="0"/>
          </a:p>
        </p:txBody>
      </p:sp>
      <p:sp>
        <p:nvSpPr>
          <p:cNvPr id="27651" name="Content Placeholder 2"/>
          <p:cNvSpPr>
            <a:spLocks noGrp="1"/>
          </p:cNvSpPr>
          <p:nvPr>
            <p:ph idx="1"/>
          </p:nvPr>
        </p:nvSpPr>
        <p:spPr>
          <a:xfrm>
            <a:off x="381000" y="1676400"/>
            <a:ext cx="8229600" cy="3967163"/>
          </a:xfrm>
        </p:spPr>
        <p:txBody>
          <a:bodyPr/>
          <a:lstStyle/>
          <a:p>
            <a:pPr algn="ctr">
              <a:buFont typeface="Wingdings 2" pitchFamily="18" charset="2"/>
              <a:buNone/>
            </a:pPr>
            <a:r>
              <a:rPr lang="en-US" i="1" smtClean="0">
                <a:sym typeface="Wingdings" pitchFamily="2" charset="2"/>
              </a:rPr>
              <a:t>Two heads (or 3, 4, 5) are better than one</a:t>
            </a: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endParaRPr lang="en-US" smtClean="0">
              <a:sym typeface="Wingdings" pitchFamily="2" charset="2"/>
            </a:endParaRPr>
          </a:p>
          <a:p>
            <a:pPr algn="ctr">
              <a:buFont typeface="Wingdings 2" pitchFamily="18" charset="2"/>
              <a:buNone/>
            </a:pPr>
            <a:r>
              <a:rPr lang="en-US" i="1" smtClean="0">
                <a:sym typeface="Wingdings" pitchFamily="2" charset="2"/>
              </a:rPr>
              <a:t>Many hands lighten the load  </a:t>
            </a:r>
          </a:p>
        </p:txBody>
      </p:sp>
      <p:pic>
        <p:nvPicPr>
          <p:cNvPr id="27652" name="Picture 2" descr="C:\Documents and Settings\hprice\Local Settings\Temporary Internet Files\Content.IE5\L3E5W4NV\MPj04383690000[1].jpg"/>
          <p:cNvPicPr>
            <a:picLocks noChangeAspect="1" noChangeArrowheads="1"/>
          </p:cNvPicPr>
          <p:nvPr/>
        </p:nvPicPr>
        <p:blipFill>
          <a:blip r:embed="rId2" cstate="print"/>
          <a:srcRect/>
          <a:stretch>
            <a:fillRect/>
          </a:stretch>
        </p:blipFill>
        <p:spPr bwMode="auto">
          <a:xfrm>
            <a:off x="1828800" y="2362200"/>
            <a:ext cx="5487988" cy="3648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Jeffrey M. Seymour</a:t>
            </a:r>
            <a:br>
              <a:rPr lang="en-US" dirty="0" smtClean="0"/>
            </a:br>
            <a:r>
              <a:rPr lang="en-US" dirty="0" smtClean="0"/>
              <a:t>Why take these exams anyway?</a:t>
            </a:r>
            <a:endParaRPr lang="en-US" dirty="0"/>
          </a:p>
        </p:txBody>
      </p:sp>
      <p:sp>
        <p:nvSpPr>
          <p:cNvPr id="28675" name="Content Placeholder 2"/>
          <p:cNvSpPr>
            <a:spLocks noGrp="1"/>
          </p:cNvSpPr>
          <p:nvPr>
            <p:ph idx="1"/>
          </p:nvPr>
        </p:nvSpPr>
        <p:spPr/>
        <p:txBody>
          <a:bodyPr/>
          <a:lstStyle/>
          <a:p>
            <a:pPr marL="631825" indent="-514350">
              <a:buFont typeface="Corbel" pitchFamily="34" charset="0"/>
              <a:buAutoNum type="arabicParenR"/>
            </a:pPr>
            <a:r>
              <a:rPr lang="en-US" smtClean="0"/>
              <a:t>“the ability to interact with professional peers on the basis of shared knowledge and understanding;</a:t>
            </a:r>
          </a:p>
          <a:p>
            <a:pPr marL="631825" indent="-514350">
              <a:buFont typeface="Corbel" pitchFamily="34" charset="0"/>
              <a:buAutoNum type="arabicParenR"/>
            </a:pPr>
            <a:r>
              <a:rPr lang="en-US" smtClean="0"/>
              <a:t>the ability to teach in the field and to organize a new syllabus;</a:t>
            </a:r>
          </a:p>
          <a:p>
            <a:pPr marL="631825" indent="-514350">
              <a:buFont typeface="Corbel" pitchFamily="34" charset="0"/>
              <a:buAutoNum type="arabicParenR"/>
            </a:pPr>
            <a:r>
              <a:rPr lang="en-US" smtClean="0"/>
              <a:t>the ability to develop original research questions”</a:t>
            </a:r>
          </a:p>
          <a:p>
            <a:pPr lvl="1"/>
            <a:r>
              <a:rPr lang="en-US" sz="1400" smtClean="0"/>
              <a:t>Graduate Guide http://sociology.nd.edu/graduate-program/resources/documents/guide-to-graduate-studies-8-2008.pdf</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lstStyle/>
          <a:p>
            <a:pPr algn="ctr">
              <a:defRPr/>
            </a:pPr>
            <a:r>
              <a:rPr lang="en-US" dirty="0" smtClean="0"/>
              <a:t>Jeff’s area exam comparison</a:t>
            </a:r>
            <a:endParaRPr lang="en-US" dirty="0"/>
          </a:p>
        </p:txBody>
      </p:sp>
      <p:graphicFrame>
        <p:nvGraphicFramePr>
          <p:cNvPr id="4" name="Content Placeholder 3"/>
          <p:cNvGraphicFramePr>
            <a:graphicFrameLocks noGrp="1"/>
          </p:cNvGraphicFramePr>
          <p:nvPr>
            <p:ph idx="1"/>
          </p:nvPr>
        </p:nvGraphicFramePr>
        <p:xfrm>
          <a:off x="228600" y="1752600"/>
          <a:ext cx="8763000" cy="5000625"/>
        </p:xfrm>
        <a:graphic>
          <a:graphicData uri="http://schemas.openxmlformats.org/drawingml/2006/table">
            <a:tbl>
              <a:tblPr firstRow="1" bandRow="1">
                <a:tableStyleId>{5C22544A-7EE6-4342-B048-85BDC9FD1C3A}</a:tableStyleId>
              </a:tblPr>
              <a:tblGrid>
                <a:gridCol w="4495800"/>
                <a:gridCol w="4267200"/>
              </a:tblGrid>
              <a:tr h="885049">
                <a:tc>
                  <a:txBody>
                    <a:bodyPr/>
                    <a:lstStyle/>
                    <a:p>
                      <a:pPr algn="ctr"/>
                      <a:r>
                        <a:rPr lang="en-US" sz="3600" dirty="0" smtClean="0">
                          <a:solidFill>
                            <a:schemeClr val="tx1"/>
                          </a:solidFill>
                        </a:rPr>
                        <a:t>Culture</a:t>
                      </a:r>
                      <a:endParaRPr lang="en-US" sz="3600" dirty="0">
                        <a:solidFill>
                          <a:schemeClr val="tx1"/>
                        </a:solidFill>
                      </a:endParaRPr>
                    </a:p>
                  </a:txBody>
                  <a:tcPr>
                    <a:solidFill>
                      <a:schemeClr val="accent1">
                        <a:lumMod val="60000"/>
                        <a:lumOff val="40000"/>
                      </a:schemeClr>
                    </a:solidFill>
                  </a:tcPr>
                </a:tc>
                <a:tc>
                  <a:txBody>
                    <a:bodyPr/>
                    <a:lstStyle/>
                    <a:p>
                      <a:pPr algn="ctr"/>
                      <a:r>
                        <a:rPr lang="en-US" sz="3600" dirty="0" smtClean="0">
                          <a:solidFill>
                            <a:schemeClr val="tx1"/>
                          </a:solidFill>
                        </a:rPr>
                        <a:t>Stats and</a:t>
                      </a:r>
                      <a:r>
                        <a:rPr lang="en-US" sz="3600" baseline="0" dirty="0" smtClean="0">
                          <a:solidFill>
                            <a:schemeClr val="tx1"/>
                          </a:solidFill>
                        </a:rPr>
                        <a:t> Methods</a:t>
                      </a:r>
                      <a:endParaRPr lang="en-US" sz="3600" dirty="0">
                        <a:solidFill>
                          <a:schemeClr val="tx1"/>
                        </a:solidFill>
                      </a:endParaRPr>
                    </a:p>
                  </a:txBody>
                  <a:tcPr>
                    <a:solidFill>
                      <a:schemeClr val="accent1">
                        <a:lumMod val="60000"/>
                        <a:lumOff val="40000"/>
                      </a:schemeClr>
                    </a:solidFill>
                  </a:tcPr>
                </a:tc>
              </a:tr>
              <a:tr h="1346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Met weekly with exam chair</a:t>
                      </a:r>
                      <a:r>
                        <a:rPr lang="en-US" sz="2800" baseline="0" dirty="0" smtClean="0"/>
                        <a:t> to go over readings</a:t>
                      </a:r>
                      <a:endParaRPr lang="en-US" sz="2800" dirty="0" smtClean="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Only</a:t>
                      </a:r>
                      <a:r>
                        <a:rPr lang="en-US" sz="2800" baseline="0" dirty="0" smtClean="0"/>
                        <a:t> met with exam chair when I had specific questions</a:t>
                      </a:r>
                      <a:endParaRPr lang="en-US" sz="2800" dirty="0" smtClean="0"/>
                    </a:p>
                  </a:txBody>
                  <a:tcPr>
                    <a:solidFill>
                      <a:schemeClr val="accent1">
                        <a:lumMod val="20000"/>
                        <a:lumOff val="80000"/>
                      </a:schemeClr>
                    </a:solidFill>
                  </a:tcPr>
                </a:tc>
              </a:tr>
              <a:tr h="1346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Developed</a:t>
                      </a:r>
                      <a:r>
                        <a:rPr lang="en-US" sz="2800" baseline="0" dirty="0" smtClean="0"/>
                        <a:t> my own reading list with help from exam committee</a:t>
                      </a:r>
                      <a:endParaRPr lang="en-US" sz="2800" dirty="0" smtClean="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Didn’t have a reading list</a:t>
                      </a:r>
                    </a:p>
                  </a:txBody>
                  <a:tcPr>
                    <a:solidFill>
                      <a:schemeClr val="accent5">
                        <a:lumMod val="20000"/>
                        <a:lumOff val="80000"/>
                      </a:schemeClr>
                    </a:solidFill>
                  </a:tcPr>
                </a:tc>
              </a:tr>
              <a:tr h="12222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Developed my own questions with help</a:t>
                      </a:r>
                      <a:r>
                        <a:rPr lang="en-US" sz="2800" baseline="0" dirty="0" smtClean="0"/>
                        <a:t> from exam chair</a:t>
                      </a:r>
                      <a:endParaRPr lang="en-US" sz="2800" dirty="0" smtClean="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Questions were created</a:t>
                      </a:r>
                      <a:r>
                        <a:rPr lang="en-US" sz="2800" baseline="0" dirty="0" smtClean="0"/>
                        <a:t> and chosen by exam committee</a:t>
                      </a:r>
                    </a:p>
                  </a:txBody>
                  <a:tcPr>
                    <a:solidFill>
                      <a:schemeClr val="accent1">
                        <a:lumMod val="20000"/>
                        <a:lumOff val="80000"/>
                      </a:scheme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229600" cy="1252728"/>
          </a:xfrm>
        </p:spPr>
        <p:txBody>
          <a:bodyPr/>
          <a:lstStyle/>
          <a:p>
            <a:pPr algn="ctr">
              <a:defRPr/>
            </a:pPr>
            <a:r>
              <a:rPr lang="en-US" dirty="0" smtClean="0"/>
              <a:t>Jeff’s area exam comparison</a:t>
            </a:r>
            <a:endParaRPr lang="en-US" dirty="0"/>
          </a:p>
        </p:txBody>
      </p:sp>
      <p:graphicFrame>
        <p:nvGraphicFramePr>
          <p:cNvPr id="4" name="Content Placeholder 3"/>
          <p:cNvGraphicFramePr>
            <a:graphicFrameLocks noGrp="1"/>
          </p:cNvGraphicFramePr>
          <p:nvPr>
            <p:ph idx="1"/>
          </p:nvPr>
        </p:nvGraphicFramePr>
        <p:xfrm>
          <a:off x="228600" y="1752600"/>
          <a:ext cx="8763000" cy="3382963"/>
        </p:xfrm>
        <a:graphic>
          <a:graphicData uri="http://schemas.openxmlformats.org/drawingml/2006/table">
            <a:tbl>
              <a:tblPr firstRow="1" bandRow="1">
                <a:tableStyleId>{5C22544A-7EE6-4342-B048-85BDC9FD1C3A}</a:tableStyleId>
              </a:tblPr>
              <a:tblGrid>
                <a:gridCol w="4495800"/>
                <a:gridCol w="4267200"/>
              </a:tblGrid>
              <a:tr h="621942">
                <a:tc>
                  <a:txBody>
                    <a:bodyPr/>
                    <a:lstStyle/>
                    <a:p>
                      <a:pPr algn="ctr"/>
                      <a:r>
                        <a:rPr lang="en-US" sz="3600" dirty="0" smtClean="0">
                          <a:solidFill>
                            <a:schemeClr val="tx1"/>
                          </a:solidFill>
                        </a:rPr>
                        <a:t>Culture</a:t>
                      </a:r>
                      <a:endParaRPr lang="en-US" sz="3600" dirty="0">
                        <a:solidFill>
                          <a:schemeClr val="tx1"/>
                        </a:solidFill>
                      </a:endParaRPr>
                    </a:p>
                  </a:txBody>
                  <a:tcPr>
                    <a:solidFill>
                      <a:schemeClr val="accent1">
                        <a:lumMod val="60000"/>
                        <a:lumOff val="40000"/>
                      </a:schemeClr>
                    </a:solidFill>
                  </a:tcPr>
                </a:tc>
                <a:tc>
                  <a:txBody>
                    <a:bodyPr/>
                    <a:lstStyle/>
                    <a:p>
                      <a:pPr algn="ctr"/>
                      <a:r>
                        <a:rPr lang="en-US" sz="3600" dirty="0" smtClean="0">
                          <a:solidFill>
                            <a:schemeClr val="tx1"/>
                          </a:solidFill>
                        </a:rPr>
                        <a:t>Stats and</a:t>
                      </a:r>
                      <a:r>
                        <a:rPr lang="en-US" sz="3600" baseline="0" dirty="0" smtClean="0">
                          <a:solidFill>
                            <a:schemeClr val="tx1"/>
                          </a:solidFill>
                        </a:rPr>
                        <a:t> Methods</a:t>
                      </a:r>
                      <a:endParaRPr lang="en-US" sz="3600" dirty="0">
                        <a:solidFill>
                          <a:schemeClr val="tx1"/>
                        </a:solidFill>
                      </a:endParaRPr>
                    </a:p>
                  </a:txBody>
                  <a:tcPr>
                    <a:solidFill>
                      <a:schemeClr val="accent1">
                        <a:lumMod val="60000"/>
                        <a:lumOff val="40000"/>
                      </a:schemeClr>
                    </a:solidFill>
                  </a:tcPr>
                </a:tc>
              </a:tr>
              <a:tr h="918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No flexibility</a:t>
                      </a:r>
                      <a:r>
                        <a:rPr lang="en-US" sz="2800" baseline="0" dirty="0" smtClean="0"/>
                        <a:t> in which questions I could answer on exam day</a:t>
                      </a:r>
                      <a:endParaRPr lang="en-US" sz="2800" dirty="0" smtClean="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Flexibility in which questions I could answer on exam day</a:t>
                      </a:r>
                    </a:p>
                  </a:txBody>
                  <a:tcPr>
                    <a:solidFill>
                      <a:schemeClr val="accent5">
                        <a:lumMod val="20000"/>
                        <a:lumOff val="80000"/>
                      </a:schemeClr>
                    </a:solidFill>
                  </a:tcPr>
                </a:tc>
              </a:tr>
              <a:tr h="10140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Exam looked for my insight and critique </a:t>
                      </a:r>
                      <a:r>
                        <a:rPr lang="en-US" sz="2800" smtClean="0"/>
                        <a:t>via semi-original </a:t>
                      </a:r>
                      <a:r>
                        <a:rPr lang="en-US" sz="2800" dirty="0" smtClean="0"/>
                        <a:t>answers</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Exam looked for mastery and application of material</a:t>
                      </a:r>
                    </a:p>
                  </a:txBody>
                  <a:tcPr>
                    <a:solidFill>
                      <a:schemeClr val="accent1">
                        <a:lumMod val="20000"/>
                        <a:lumOff val="80000"/>
                      </a:schemeClr>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
            </a:r>
            <a:br>
              <a:rPr lang="en-US" dirty="0" smtClean="0"/>
            </a:br>
            <a:r>
              <a:rPr lang="en-US" dirty="0" smtClean="0"/>
              <a:t>Strategies for preparation</a:t>
            </a:r>
            <a:br>
              <a:rPr lang="en-US" dirty="0" smtClean="0"/>
            </a:br>
            <a:endParaRPr lang="en-US" dirty="0"/>
          </a:p>
        </p:txBody>
      </p:sp>
      <p:sp>
        <p:nvSpPr>
          <p:cNvPr id="31747" name="Content Placeholder 2"/>
          <p:cNvSpPr>
            <a:spLocks noGrp="1"/>
          </p:cNvSpPr>
          <p:nvPr>
            <p:ph idx="1"/>
          </p:nvPr>
        </p:nvSpPr>
        <p:spPr>
          <a:xfrm>
            <a:off x="457200" y="1774825"/>
            <a:ext cx="8458200" cy="5083175"/>
          </a:xfrm>
        </p:spPr>
        <p:txBody>
          <a:bodyPr/>
          <a:lstStyle/>
          <a:p>
            <a:r>
              <a:rPr lang="en-US" smtClean="0"/>
              <a:t>Complete preparation for the entire field</a:t>
            </a:r>
          </a:p>
          <a:p>
            <a:pPr lvl="1"/>
            <a:r>
              <a:rPr lang="en-US" sz="2400" smtClean="0"/>
              <a:t>Prepare for everything on the area’s exhaustive reading list</a:t>
            </a:r>
          </a:p>
          <a:p>
            <a:r>
              <a:rPr lang="en-US" smtClean="0"/>
              <a:t>Know what’s coming</a:t>
            </a:r>
          </a:p>
          <a:p>
            <a:pPr lvl="1"/>
            <a:r>
              <a:rPr lang="en-US" sz="2400" smtClean="0"/>
              <a:t>Because some areas allow </a:t>
            </a:r>
            <a:r>
              <a:rPr lang="en-US" sz="2400" i="1" smtClean="0"/>
              <a:t>you </a:t>
            </a:r>
            <a:r>
              <a:rPr lang="en-US" sz="2400" smtClean="0"/>
              <a:t>to design the questions, work on preparing your original responses</a:t>
            </a:r>
          </a:p>
          <a:p>
            <a:r>
              <a:rPr lang="en-US" smtClean="0"/>
              <a:t>Hedge your bets</a:t>
            </a:r>
          </a:p>
          <a:p>
            <a:pPr lvl="1"/>
            <a:r>
              <a:rPr lang="en-US" sz="2400" smtClean="0"/>
              <a:t>Look at past tests and pull out frequent questions and themes</a:t>
            </a:r>
          </a:p>
          <a:p>
            <a:r>
              <a:rPr lang="en-US" smtClean="0"/>
              <a:t>Get to know your committee</a:t>
            </a:r>
          </a:p>
          <a:p>
            <a:pPr lvl="1"/>
            <a:r>
              <a:rPr lang="en-US" sz="2300" smtClean="0"/>
              <a:t>No matter how you prepare, it might be good to know about your committee members’ specific academic interests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if you don’t pass?</a:t>
            </a:r>
            <a:endParaRPr lang="en-US" dirty="0"/>
          </a:p>
        </p:txBody>
      </p:sp>
      <p:sp>
        <p:nvSpPr>
          <p:cNvPr id="32771" name="Content Placeholder 2"/>
          <p:cNvSpPr>
            <a:spLocks noGrp="1"/>
          </p:cNvSpPr>
          <p:nvPr>
            <p:ph idx="1"/>
          </p:nvPr>
        </p:nvSpPr>
        <p:spPr>
          <a:xfrm>
            <a:off x="457200" y="1524000"/>
            <a:ext cx="8229600" cy="4876800"/>
          </a:xfrm>
        </p:spPr>
        <p:txBody>
          <a:bodyPr/>
          <a:lstStyle/>
          <a:p>
            <a:r>
              <a:rPr lang="en-US" smtClean="0"/>
              <a:t>It happens</a:t>
            </a:r>
          </a:p>
          <a:p>
            <a:pPr lvl="1"/>
            <a:r>
              <a:rPr lang="en-US" sz="2400" smtClean="0"/>
              <a:t>Less than 10% of students will not pass an exam</a:t>
            </a:r>
          </a:p>
          <a:p>
            <a:r>
              <a:rPr lang="en-US" smtClean="0"/>
              <a:t>Re-writes, re-takes, and moving on to a new area</a:t>
            </a:r>
          </a:p>
          <a:p>
            <a:pPr lvl="1"/>
            <a:r>
              <a:rPr lang="en-US" sz="2400" smtClean="0"/>
              <a:t>Meet with your exam chair, advisor, and DGS to talk about your options if you don’t pass your first exam</a:t>
            </a:r>
          </a:p>
          <a:p>
            <a:pPr lvl="1"/>
            <a:r>
              <a:rPr lang="en-US" sz="2400" smtClean="0"/>
              <a:t>Check your exam’s specific policies before taking the exam</a:t>
            </a:r>
          </a:p>
          <a:p>
            <a:pPr lvl="2"/>
            <a:r>
              <a:rPr lang="en-US" sz="1600" smtClean="0"/>
              <a:t>http://sociology.nd.edu/graduate-program/areaexaminformation/</a:t>
            </a:r>
          </a:p>
          <a:p>
            <a:r>
              <a:rPr lang="en-US" smtClean="0"/>
              <a:t>What happens if you don’t pass again?</a:t>
            </a:r>
          </a:p>
          <a:p>
            <a:pPr lvl="1"/>
            <a:r>
              <a:rPr lang="en-US" sz="2400" smtClean="0"/>
              <a:t>Failing two full exams results in termination from the program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Suggestions for taking the exam</a:t>
            </a:r>
            <a:endParaRPr lang="en-US" dirty="0"/>
          </a:p>
        </p:txBody>
      </p:sp>
      <p:sp>
        <p:nvSpPr>
          <p:cNvPr id="33795" name="Content Placeholder 2"/>
          <p:cNvSpPr>
            <a:spLocks noGrp="1"/>
          </p:cNvSpPr>
          <p:nvPr>
            <p:ph idx="1"/>
          </p:nvPr>
        </p:nvSpPr>
        <p:spPr>
          <a:xfrm>
            <a:off x="457200" y="1524000"/>
            <a:ext cx="8229600" cy="5029200"/>
          </a:xfrm>
        </p:spPr>
        <p:txBody>
          <a:bodyPr/>
          <a:lstStyle/>
          <a:p>
            <a:r>
              <a:rPr lang="en-US" smtClean="0"/>
              <a:t>Manage your time</a:t>
            </a:r>
          </a:p>
          <a:p>
            <a:pPr lvl="1"/>
            <a:r>
              <a:rPr lang="en-US" sz="2600" smtClean="0"/>
              <a:t>You only get four hours each day</a:t>
            </a:r>
          </a:p>
          <a:p>
            <a:r>
              <a:rPr lang="en-US" smtClean="0"/>
              <a:t>Outline the plan</a:t>
            </a:r>
          </a:p>
          <a:p>
            <a:pPr lvl="1"/>
            <a:r>
              <a:rPr lang="en-US" sz="2600" smtClean="0"/>
              <a:t>Get your basic idea on paper as quickly and as clearly as you can</a:t>
            </a:r>
          </a:p>
          <a:p>
            <a:r>
              <a:rPr lang="en-US" smtClean="0"/>
              <a:t>Don’t get bogged down by little details</a:t>
            </a:r>
          </a:p>
          <a:p>
            <a:pPr lvl="1"/>
            <a:r>
              <a:rPr lang="en-US" sz="2600" smtClean="0"/>
              <a:t>Mark your exam if you have to come back to an idea</a:t>
            </a:r>
          </a:p>
          <a:p>
            <a:r>
              <a:rPr lang="en-US" smtClean="0"/>
              <a:t>Cite as best you can (or as much is required)</a:t>
            </a:r>
          </a:p>
          <a:p>
            <a:pPr lvl="1"/>
            <a:r>
              <a:rPr lang="en-US" sz="2600" smtClean="0"/>
              <a:t>If you can’t remember, put down what you know</a:t>
            </a:r>
          </a:p>
          <a:p>
            <a:r>
              <a:rPr lang="en-US" smtClean="0"/>
              <a:t>Bring snacks and earplugs</a:t>
            </a:r>
          </a:p>
          <a:p>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Our areas</a:t>
            </a:r>
            <a:endParaRPr lang="en-US" dirty="0"/>
          </a:p>
        </p:txBody>
      </p:sp>
      <p:sp>
        <p:nvSpPr>
          <p:cNvPr id="34819" name="Content Placeholder 2"/>
          <p:cNvSpPr>
            <a:spLocks noGrp="1"/>
          </p:cNvSpPr>
          <p:nvPr>
            <p:ph idx="1"/>
          </p:nvPr>
        </p:nvSpPr>
        <p:spPr/>
        <p:txBody>
          <a:bodyPr/>
          <a:lstStyle/>
          <a:p>
            <a:r>
              <a:rPr lang="en-US" smtClean="0"/>
              <a:t>Monique:  Soc Psych &amp; Religion</a:t>
            </a:r>
          </a:p>
          <a:p>
            <a:r>
              <a:rPr lang="en-US" smtClean="0"/>
              <a:t>Heather: Stats and Methods &amp; Soc of Educ</a:t>
            </a:r>
          </a:p>
          <a:p>
            <a:r>
              <a:rPr lang="en-US" smtClean="0"/>
              <a:t>Jeff: Stats and Methods &amp; Cultural Soc</a:t>
            </a:r>
          </a:p>
          <a:p>
            <a:pPr>
              <a:buFont typeface="Wingdings 2" pitchFamily="18" charset="2"/>
              <a:buNone/>
            </a:pPr>
            <a:endParaRPr lang="en-US" smtClean="0"/>
          </a:p>
          <a:p>
            <a:pPr>
              <a:buFont typeface="Wingdings 2" pitchFamily="18" charset="2"/>
              <a:buNone/>
            </a:pPr>
            <a:r>
              <a:rPr lang="en-US" smtClean="0"/>
              <a:t>All these exams are different:</a:t>
            </a:r>
          </a:p>
          <a:p>
            <a:pPr>
              <a:buFont typeface="Wingdings 2" pitchFamily="18" charset="2"/>
              <a:buNone/>
            </a:pPr>
            <a:r>
              <a:rPr lang="en-US" smtClean="0"/>
              <a:t>	- Different formats</a:t>
            </a:r>
          </a:p>
          <a:p>
            <a:pPr>
              <a:buFont typeface="Wingdings 2" pitchFamily="18" charset="2"/>
              <a:buNone/>
            </a:pPr>
            <a:r>
              <a:rPr lang="en-US" smtClean="0"/>
              <a:t>	- Different styles</a:t>
            </a:r>
          </a:p>
          <a:p>
            <a:pPr>
              <a:buFont typeface="Wingdings 2" pitchFamily="18" charset="2"/>
              <a:buNone/>
            </a:pPr>
            <a:r>
              <a:rPr lang="en-US" smtClean="0"/>
              <a:t>	- Different goals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 &amp; Answer Period</a:t>
            </a:r>
            <a:endParaRPr lang="en-US" dirty="0"/>
          </a:p>
        </p:txBody>
      </p:sp>
      <p:sp>
        <p:nvSpPr>
          <p:cNvPr id="35843" name="Content Placeholder 2"/>
          <p:cNvSpPr>
            <a:spLocks noGrp="1"/>
          </p:cNvSpPr>
          <p:nvPr>
            <p:ph idx="1"/>
          </p:nvPr>
        </p:nvSpPr>
        <p:spPr/>
        <p:txBody>
          <a:bodyPr/>
          <a:lstStyle/>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endParaRPr lang="en-US" smtClean="0"/>
          </a:p>
          <a:p>
            <a:pPr algn="ctr">
              <a:buFont typeface="Wingdings 2" pitchFamily="18" charset="2"/>
              <a:buNone/>
            </a:pPr>
            <a:r>
              <a:rPr lang="en-US" smtClean="0"/>
              <a:t>Thank you for coming!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Mo’s BIGGEST TIP of ALL!</a:t>
            </a:r>
            <a:endParaRPr lang="en-US" dirty="0">
              <a:solidFill>
                <a:schemeClr val="accent1">
                  <a:satMod val="150000"/>
                </a:schemeClr>
              </a:solidFill>
            </a:endParaRPr>
          </a:p>
        </p:txBody>
      </p:sp>
      <p:sp>
        <p:nvSpPr>
          <p:cNvPr id="10243" name="Content Placeholder 2"/>
          <p:cNvSpPr>
            <a:spLocks noGrp="1"/>
          </p:cNvSpPr>
          <p:nvPr>
            <p:ph idx="1"/>
          </p:nvPr>
        </p:nvSpPr>
        <p:spPr>
          <a:xfrm>
            <a:off x="457200" y="1447800"/>
            <a:ext cx="8229600" cy="4953000"/>
          </a:xfrm>
        </p:spPr>
        <p:txBody>
          <a:bodyPr/>
          <a:lstStyle/>
          <a:p>
            <a:pPr eaLnBrk="1" hangingPunct="1"/>
            <a:r>
              <a:rPr lang="en-US" smtClean="0"/>
              <a:t>Decide now what exams you will take!  The sooner the better!</a:t>
            </a:r>
          </a:p>
          <a:p>
            <a:pPr lvl="1" eaLnBrk="1" hangingPunct="1"/>
            <a:r>
              <a:rPr lang="en-US" smtClean="0"/>
              <a:t>Make every class relevant to these exams</a:t>
            </a:r>
          </a:p>
          <a:p>
            <a:pPr lvl="1" eaLnBrk="1" hangingPunct="1"/>
            <a:r>
              <a:rPr lang="en-US" smtClean="0"/>
              <a:t>Don’t waste time taking courses that will not inform  your thoughts for taking these exams</a:t>
            </a:r>
          </a:p>
          <a:p>
            <a:pPr lvl="1" eaLnBrk="1" hangingPunct="1"/>
            <a:r>
              <a:rPr lang="en-US" smtClean="0"/>
              <a:t>Take summary notes of all readings for every class.</a:t>
            </a:r>
          </a:p>
          <a:p>
            <a:pPr lvl="1" eaLnBrk="1" hangingPunct="1"/>
            <a:r>
              <a:rPr lang="en-US" smtClean="0"/>
              <a:t>This helps you practice writing and helps prepare for the exam</a:t>
            </a:r>
          </a:p>
          <a:p>
            <a:pPr lvl="2" eaLnBrk="1" hangingPunct="1"/>
            <a:r>
              <a:rPr lang="en-US" smtClean="0"/>
              <a:t> Also serves as easy reference later when you study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Mo’s Top 5  Other Tips</a:t>
            </a:r>
            <a:endParaRPr lang="en-US" dirty="0">
              <a:solidFill>
                <a:schemeClr val="accent1">
                  <a:satMod val="150000"/>
                </a:schemeClr>
              </a:solidFill>
            </a:endParaRPr>
          </a:p>
        </p:txBody>
      </p:sp>
      <p:sp>
        <p:nvSpPr>
          <p:cNvPr id="11267" name="Content Placeholder 2"/>
          <p:cNvSpPr>
            <a:spLocks noGrp="1"/>
          </p:cNvSpPr>
          <p:nvPr>
            <p:ph idx="1"/>
          </p:nvPr>
        </p:nvSpPr>
        <p:spPr/>
        <p:txBody>
          <a:bodyPr/>
          <a:lstStyle/>
          <a:p>
            <a:pPr eaLnBrk="1" hangingPunct="1"/>
            <a:r>
              <a:rPr lang="en-US" smtClean="0"/>
              <a:t>(drum roll please)</a:t>
            </a:r>
          </a:p>
          <a:p>
            <a:pPr eaLnBrk="1" hangingPunct="1"/>
            <a:r>
              <a:rPr lang="en-US" smtClean="0"/>
              <a:t>READ THIS FIRST – Check it often for changes!</a:t>
            </a:r>
          </a:p>
          <a:p>
            <a:pPr eaLnBrk="1" hangingPunct="1"/>
            <a:r>
              <a:rPr lang="en-US" smtClean="0">
                <a:hlinkClick r:id="rId2"/>
              </a:rPr>
              <a:t>http://sociology.nd.edu/graduate-program/areaexaminformation/</a:t>
            </a:r>
            <a:endParaRPr lang="en-US" smtClean="0"/>
          </a:p>
          <a:p>
            <a:pPr eaLnBrk="1" hangingPunct="1"/>
            <a:r>
              <a:rPr lang="en-US" smtClean="0"/>
              <a:t>Going it alone!</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No. 1 – Meet with the Chair early!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10000"/>
          </a:bodyPr>
          <a:lstStyle/>
          <a:p>
            <a:pPr marL="438912" indent="-320040" eaLnBrk="1" fontAlgn="auto" hangingPunct="1">
              <a:spcBef>
                <a:spcPts val="0"/>
              </a:spcBef>
              <a:spcAft>
                <a:spcPts val="0"/>
              </a:spcAft>
              <a:buFont typeface="Wingdings 2"/>
              <a:buChar char=""/>
              <a:defRPr/>
            </a:pPr>
            <a:r>
              <a:rPr lang="en-US" dirty="0" smtClean="0"/>
              <a:t>As soon as you decide which area exam you are taking…</a:t>
            </a:r>
          </a:p>
          <a:p>
            <a:pPr marL="731520" lvl="1" indent="-274320" eaLnBrk="1" fontAlgn="auto" hangingPunct="1">
              <a:spcAft>
                <a:spcPts val="0"/>
              </a:spcAft>
              <a:buFont typeface="Wingdings"/>
              <a:buChar char=""/>
              <a:defRPr/>
            </a:pPr>
            <a:r>
              <a:rPr lang="en-US" dirty="0" smtClean="0"/>
              <a:t>Declare your interest – e-mail the Chair of the exam to request a meeting</a:t>
            </a:r>
          </a:p>
          <a:p>
            <a:pPr marL="996696" lvl="2" eaLnBrk="1" fontAlgn="auto" hangingPunct="1">
              <a:spcAft>
                <a:spcPts val="0"/>
              </a:spcAft>
              <a:buClr>
                <a:schemeClr val="accent3"/>
              </a:buClr>
              <a:buFont typeface="Arial"/>
              <a:buChar char="▪"/>
              <a:defRPr/>
            </a:pPr>
            <a:r>
              <a:rPr lang="en-US" dirty="0" smtClean="0"/>
              <a:t>Before the meeting read the Graduate Guide – know what you should expect from this experience</a:t>
            </a:r>
          </a:p>
          <a:p>
            <a:pPr marL="731520" lvl="1" indent="-274320" eaLnBrk="1" fontAlgn="auto" hangingPunct="1">
              <a:spcAft>
                <a:spcPts val="0"/>
              </a:spcAft>
              <a:buFont typeface="Wingdings"/>
              <a:buChar char=""/>
              <a:defRPr/>
            </a:pPr>
            <a:r>
              <a:rPr lang="en-US" dirty="0" smtClean="0"/>
              <a:t>Check to make sure the Chair doesn’t change after this meeting (in Summer months committees change)</a:t>
            </a:r>
          </a:p>
          <a:p>
            <a:pPr marL="731520" lvl="1" indent="-274320" eaLnBrk="1" fontAlgn="auto" hangingPunct="1">
              <a:spcAft>
                <a:spcPts val="0"/>
              </a:spcAft>
              <a:buFont typeface="Wingdings"/>
              <a:buChar char=""/>
              <a:defRPr/>
            </a:pPr>
            <a:r>
              <a:rPr lang="en-US" dirty="0" smtClean="0"/>
              <a:t>Make arrangements for how the Chair will guide you in your preparation</a:t>
            </a:r>
          </a:p>
          <a:p>
            <a:pPr marL="996696" lvl="2" eaLnBrk="1" fontAlgn="auto" hangingPunct="1">
              <a:spcAft>
                <a:spcPts val="0"/>
              </a:spcAft>
              <a:buClr>
                <a:schemeClr val="accent3"/>
              </a:buClr>
              <a:buFont typeface="Arial"/>
              <a:buChar char="▪"/>
              <a:defRPr/>
            </a:pPr>
            <a:r>
              <a:rPr lang="en-US" dirty="0" smtClean="0"/>
              <a:t>WIDE VARIATION ON THIS – several models</a:t>
            </a:r>
          </a:p>
          <a:p>
            <a:pPr marL="731520" lvl="1" indent="-274320" eaLnBrk="1" fontAlgn="auto" hangingPunct="1">
              <a:spcAft>
                <a:spcPts val="0"/>
              </a:spcAft>
              <a:buFont typeface="Wingdings"/>
              <a:buChar char=""/>
              <a:defRPr/>
            </a:pPr>
            <a:r>
              <a:rPr lang="en-US" dirty="0" smtClean="0"/>
              <a:t>Set a date (may be more structured now) – tell  Pat </a:t>
            </a:r>
            <a:r>
              <a:rPr lang="en-US" dirty="0" err="1" smtClean="0"/>
              <a:t>Kipker</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Important Questions to ask the Chair</a:t>
            </a:r>
            <a:endParaRPr lang="en-US" dirty="0">
              <a:solidFill>
                <a:schemeClr val="accent1">
                  <a:satMod val="150000"/>
                </a:schemeClr>
              </a:solidFill>
            </a:endParaRPr>
          </a:p>
        </p:txBody>
      </p:sp>
      <p:sp>
        <p:nvSpPr>
          <p:cNvPr id="13315" name="Content Placeholder 2"/>
          <p:cNvSpPr>
            <a:spLocks noGrp="1"/>
          </p:cNvSpPr>
          <p:nvPr>
            <p:ph idx="1"/>
          </p:nvPr>
        </p:nvSpPr>
        <p:spPr/>
        <p:txBody>
          <a:bodyPr/>
          <a:lstStyle/>
          <a:p>
            <a:pPr eaLnBrk="1" hangingPunct="1"/>
            <a:r>
              <a:rPr lang="en-US" smtClean="0"/>
              <a:t>How will the exam be graded?</a:t>
            </a:r>
          </a:p>
          <a:p>
            <a:pPr eaLnBrk="1" hangingPunct="1"/>
            <a:r>
              <a:rPr lang="en-US" smtClean="0"/>
              <a:t>How long will it take to get the results?</a:t>
            </a:r>
          </a:p>
          <a:p>
            <a:pPr eaLnBrk="1" hangingPunct="1"/>
            <a:r>
              <a:rPr lang="en-US" smtClean="0"/>
              <a:t>How will I be informed of the results?</a:t>
            </a:r>
          </a:p>
          <a:p>
            <a:pPr eaLnBrk="1" hangingPunct="1"/>
            <a:r>
              <a:rPr lang="en-US" smtClean="0"/>
              <a:t>What will happen then?  Will you work with me on papers in the area?</a:t>
            </a:r>
          </a:p>
          <a:p>
            <a:pPr eaLnBrk="1" hangingPunct="1"/>
            <a:r>
              <a:rPr lang="en-US" smtClean="0"/>
              <a:t>How important are citations?</a:t>
            </a:r>
          </a:p>
          <a:p>
            <a:pPr eaLnBrk="1" hangingPunct="1"/>
            <a:r>
              <a:rPr lang="en-US" smtClean="0"/>
              <a:t>What does “Passing with Distinction” look like?  What does just “Passing” look like?  If someone were to fail, why would they fail?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No. 2 – Amass  your materials ASAP.</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8382000" cy="5006975"/>
          </a:xfrm>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smtClean="0"/>
              <a:t>After you have met with the Chair…</a:t>
            </a:r>
          </a:p>
          <a:p>
            <a:pPr marL="731520" lvl="1" indent="-274320" eaLnBrk="1" fontAlgn="auto" hangingPunct="1">
              <a:spcAft>
                <a:spcPts val="0"/>
              </a:spcAft>
              <a:buFont typeface="Wingdings"/>
              <a:buChar char=""/>
              <a:defRPr/>
            </a:pPr>
            <a:r>
              <a:rPr lang="en-US" dirty="0" smtClean="0"/>
              <a:t>Start amassing the material you will need for studying.  </a:t>
            </a:r>
          </a:p>
          <a:p>
            <a:pPr marL="996696" lvl="2" eaLnBrk="1" fontAlgn="auto" hangingPunct="1">
              <a:spcAft>
                <a:spcPts val="0"/>
              </a:spcAft>
              <a:buClr>
                <a:schemeClr val="accent3"/>
              </a:buClr>
              <a:buFont typeface="Arial"/>
              <a:buChar char="▪"/>
              <a:defRPr/>
            </a:pPr>
            <a:r>
              <a:rPr lang="en-US" dirty="0" smtClean="0"/>
              <a:t>Buy books (strongly recommend – making a commitment to the field)</a:t>
            </a:r>
          </a:p>
          <a:p>
            <a:pPr marL="1216152" lvl="3" indent="-182880" eaLnBrk="1" fontAlgn="auto" hangingPunct="1">
              <a:spcAft>
                <a:spcPts val="0"/>
              </a:spcAft>
              <a:buClr>
                <a:schemeClr val="accent4"/>
              </a:buClr>
              <a:buFont typeface="Arial"/>
              <a:buChar char="▪"/>
              <a:defRPr/>
            </a:pPr>
            <a:r>
              <a:rPr lang="en-US" dirty="0" smtClean="0"/>
              <a:t>If you don’t buy the books at least copy the relevant portions for future reference</a:t>
            </a:r>
          </a:p>
          <a:p>
            <a:pPr marL="996696" lvl="2" eaLnBrk="1" fontAlgn="auto" hangingPunct="1">
              <a:spcAft>
                <a:spcPts val="0"/>
              </a:spcAft>
              <a:buClr>
                <a:schemeClr val="accent3"/>
              </a:buClr>
              <a:buFont typeface="Arial"/>
              <a:buChar char="▪"/>
              <a:defRPr/>
            </a:pPr>
            <a:r>
              <a:rPr lang="en-US" dirty="0" smtClean="0"/>
              <a:t>Print the articles and organize them into topics</a:t>
            </a:r>
          </a:p>
          <a:p>
            <a:pPr marL="731520" lvl="1" indent="-274320" eaLnBrk="1" fontAlgn="auto" hangingPunct="1">
              <a:spcAft>
                <a:spcPts val="0"/>
              </a:spcAft>
              <a:buFont typeface="Wingdings"/>
              <a:buChar char=""/>
              <a:defRPr/>
            </a:pPr>
            <a:r>
              <a:rPr lang="en-US" dirty="0" smtClean="0"/>
              <a:t>This takes a lot of time (and money) – start early!</a:t>
            </a:r>
          </a:p>
          <a:p>
            <a:pPr marL="731520" lvl="1" indent="-274320" eaLnBrk="1" fontAlgn="auto" hangingPunct="1">
              <a:spcAft>
                <a:spcPts val="0"/>
              </a:spcAft>
              <a:buFont typeface="Wingdings"/>
              <a:buChar char=""/>
              <a:defRPr/>
            </a:pPr>
            <a:r>
              <a:rPr lang="en-US" dirty="0" smtClean="0"/>
              <a:t>GET copies of past exams from Pat Kipker!  Study the questions – look for patterns!</a:t>
            </a:r>
          </a:p>
          <a:p>
            <a:pPr marL="731520" lvl="1" indent="-274320" eaLnBrk="1" fontAlgn="auto" hangingPunct="1">
              <a:spcAft>
                <a:spcPts val="0"/>
              </a:spcAft>
              <a:buFont typeface="Wingdings"/>
              <a:buChar char=""/>
              <a:defRPr/>
            </a:pPr>
            <a:r>
              <a:rPr lang="en-US" dirty="0" smtClean="0"/>
              <a:t>If other students are comfortable, you’re allowed to consult students' past answers and resources – MUST GET THEIR PERMISSION</a:t>
            </a:r>
          </a:p>
          <a:p>
            <a:pPr marL="439420" indent="-274320" eaLnBrk="1" fontAlgn="auto" hangingPunct="1">
              <a:spcAft>
                <a:spcPts val="0"/>
              </a:spcAft>
              <a:buFont typeface="Wingdings"/>
              <a:buChar char=""/>
              <a:defRPr/>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No. 3 – Develop a plan of attack.</a:t>
            </a:r>
            <a:endParaRPr lang="en-US" dirty="0">
              <a:solidFill>
                <a:schemeClr val="accent1">
                  <a:satMod val="150000"/>
                </a:schemeClr>
              </a:solidFill>
            </a:endParaRPr>
          </a:p>
        </p:txBody>
      </p:sp>
      <p:sp>
        <p:nvSpPr>
          <p:cNvPr id="15363" name="Content Placeholder 2"/>
          <p:cNvSpPr>
            <a:spLocks noGrp="1"/>
          </p:cNvSpPr>
          <p:nvPr>
            <p:ph idx="1"/>
          </p:nvPr>
        </p:nvSpPr>
        <p:spPr>
          <a:xfrm>
            <a:off x="457200" y="1447800"/>
            <a:ext cx="8229600" cy="4953000"/>
          </a:xfrm>
        </p:spPr>
        <p:txBody>
          <a:bodyPr/>
          <a:lstStyle/>
          <a:p>
            <a:pPr eaLnBrk="1" hangingPunct="1"/>
            <a:r>
              <a:rPr lang="en-US" smtClean="0"/>
              <a:t>Buy a calendar!  Set a schedule! Be disciplined!</a:t>
            </a:r>
          </a:p>
          <a:p>
            <a:pPr lvl="1" eaLnBrk="1" hangingPunct="1"/>
            <a:r>
              <a:rPr lang="en-US" smtClean="0"/>
              <a:t>Read in Chunks and Write in Chunks</a:t>
            </a:r>
          </a:p>
          <a:p>
            <a:pPr lvl="1" eaLnBrk="1" hangingPunct="1"/>
            <a:r>
              <a:rPr lang="en-US" smtClean="0"/>
              <a:t>Broad themes in the literature</a:t>
            </a:r>
          </a:p>
          <a:p>
            <a:pPr lvl="2" eaLnBrk="1" hangingPunct="1"/>
            <a:r>
              <a:rPr lang="en-US" smtClean="0"/>
              <a:t>Where are the strengths?  </a:t>
            </a:r>
          </a:p>
          <a:p>
            <a:pPr lvl="2" eaLnBrk="1" hangingPunct="1"/>
            <a:r>
              <a:rPr lang="en-US" smtClean="0"/>
              <a:t>Where are the weaknesses?</a:t>
            </a:r>
          </a:p>
          <a:p>
            <a:pPr lvl="2" eaLnBrk="1" hangingPunct="1"/>
            <a:r>
              <a:rPr lang="en-US" smtClean="0"/>
              <a:t>Know the history of the area you are studying</a:t>
            </a:r>
          </a:p>
          <a:p>
            <a:pPr lvl="2" eaLnBrk="1" hangingPunct="1"/>
            <a:r>
              <a:rPr lang="en-US" smtClean="0"/>
              <a:t>What shifts occurred in the field?  </a:t>
            </a:r>
          </a:p>
          <a:p>
            <a:pPr lvl="2" eaLnBrk="1" hangingPunct="1"/>
            <a:r>
              <a:rPr lang="en-US" smtClean="0"/>
              <a:t>How did this change intellectual trajectories? </a:t>
            </a:r>
          </a:p>
          <a:p>
            <a:pPr lvl="2" eaLnBrk="1" hangingPunct="1"/>
            <a:r>
              <a:rPr lang="en-US" smtClean="0"/>
              <a:t>Why does any of that matter?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No. 4 – Read, Read, Read, </a:t>
            </a:r>
            <a:br>
              <a:rPr lang="en-US" dirty="0" smtClean="0">
                <a:solidFill>
                  <a:schemeClr val="accent1">
                    <a:satMod val="150000"/>
                  </a:schemeClr>
                </a:solidFill>
              </a:rPr>
            </a:br>
            <a:r>
              <a:rPr lang="en-US" dirty="0" smtClean="0">
                <a:solidFill>
                  <a:schemeClr val="accent1">
                    <a:satMod val="150000"/>
                  </a:schemeClr>
                </a:solidFill>
              </a:rPr>
              <a:t>Write, Write, Write</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419600"/>
          </a:xfrm>
        </p:spPr>
        <p:txBody>
          <a:bodyPr rtlCol="0">
            <a:normAutofit fontScale="85000" lnSpcReduction="20000"/>
          </a:bodyPr>
          <a:lstStyle/>
          <a:p>
            <a:pPr marL="438912" indent="-320040" eaLnBrk="1" fontAlgn="auto" hangingPunct="1">
              <a:spcBef>
                <a:spcPts val="0"/>
              </a:spcBef>
              <a:spcAft>
                <a:spcPts val="0"/>
              </a:spcAft>
              <a:buFont typeface="Wingdings 2"/>
              <a:buChar char=""/>
              <a:defRPr/>
            </a:pPr>
            <a:r>
              <a:rPr lang="en-US" dirty="0" smtClean="0"/>
              <a:t>Divide the readings into areas/sections</a:t>
            </a:r>
          </a:p>
          <a:p>
            <a:pPr marL="731520" lvl="1" indent="-274320" eaLnBrk="1" fontAlgn="auto" hangingPunct="1">
              <a:spcAft>
                <a:spcPts val="0"/>
              </a:spcAft>
              <a:buFont typeface="Wingdings"/>
              <a:buChar char=""/>
              <a:defRPr/>
            </a:pPr>
            <a:r>
              <a:rPr lang="en-US" dirty="0" smtClean="0"/>
              <a:t>After each reading – write a one page summary in your own words (RQ, method, findings, your reaction)</a:t>
            </a:r>
          </a:p>
          <a:p>
            <a:pPr marL="731520" lvl="1" indent="-274320" eaLnBrk="1" fontAlgn="auto" hangingPunct="1">
              <a:spcAft>
                <a:spcPts val="0"/>
              </a:spcAft>
              <a:buFont typeface="Wingdings"/>
              <a:buChar char=""/>
              <a:defRPr/>
            </a:pPr>
            <a:r>
              <a:rPr lang="en-US" dirty="0" smtClean="0"/>
              <a:t>After reading the area – try to write a compendium of the readings. (6-12 pages)</a:t>
            </a:r>
          </a:p>
          <a:p>
            <a:pPr marL="731520" lvl="1" indent="-274320" eaLnBrk="1" fontAlgn="auto" hangingPunct="1">
              <a:spcAft>
                <a:spcPts val="0"/>
              </a:spcAft>
              <a:buFont typeface="Wingdings"/>
              <a:buChar char=""/>
              <a:defRPr/>
            </a:pPr>
            <a:r>
              <a:rPr lang="en-US" dirty="0" smtClean="0"/>
              <a:t>Read, read, read these – especially the two weeks before the EXAM.</a:t>
            </a:r>
          </a:p>
          <a:p>
            <a:pPr marL="731520" lvl="1" indent="-274320" eaLnBrk="1" fontAlgn="auto" hangingPunct="1">
              <a:spcAft>
                <a:spcPts val="0"/>
              </a:spcAft>
              <a:buFont typeface="Wingdings"/>
              <a:buChar char=""/>
              <a:defRPr/>
            </a:pPr>
            <a:r>
              <a:rPr lang="en-US" dirty="0" smtClean="0"/>
              <a:t>Practice typing!  You will type as fast as  you can for four hours (without stopping much) so your hands need to be ready for this!  Think of it as a finger marathon that you have to train for!  </a:t>
            </a:r>
          </a:p>
          <a:p>
            <a:pPr marL="731520" lvl="1" indent="-274320" eaLnBrk="1" fontAlgn="auto" hangingPunct="1">
              <a:spcAft>
                <a:spcPts val="0"/>
              </a:spcAft>
              <a:buFont typeface="Wingdings"/>
              <a:buChar char=""/>
              <a:defRPr/>
            </a:pPr>
            <a:r>
              <a:rPr lang="en-US" dirty="0" smtClean="0"/>
              <a:t>As the date approaches – you may realize that you aren’t going to finish all the material –  may need to strategize!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280</TotalTime>
  <Words>1798</Words>
  <Application>Microsoft Office PowerPoint</Application>
  <PresentationFormat>On-screen Show (4:3)</PresentationFormat>
  <Paragraphs>231</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Module</vt:lpstr>
      <vt:lpstr>Tips and Advice for Taking THE AREA EXAMS</vt:lpstr>
      <vt:lpstr>Mo’s BIGGEST OBSERVATION</vt:lpstr>
      <vt:lpstr>Mo’s BIGGEST TIP of ALL!</vt:lpstr>
      <vt:lpstr>Mo’s Top 5  Other Tips</vt:lpstr>
      <vt:lpstr>No. 1 – Meet with the Chair early!</vt:lpstr>
      <vt:lpstr>Important Questions to ask the Chair</vt:lpstr>
      <vt:lpstr>No. 2 – Amass  your materials ASAP.</vt:lpstr>
      <vt:lpstr>No. 3 – Develop a plan of attack.</vt:lpstr>
      <vt:lpstr>No. 4 – Read, Read, Read,  Write, Write, Write</vt:lpstr>
      <vt:lpstr>No. 5 – Face the facts!</vt:lpstr>
      <vt:lpstr>FINAL SUGGESTION</vt:lpstr>
      <vt:lpstr>Studying in a group – Heather Price</vt:lpstr>
      <vt:lpstr>Is group studying for you?</vt:lpstr>
      <vt:lpstr>Pros and Cons of Group Study</vt:lpstr>
      <vt:lpstr>Pros and Cons of Group Study</vt:lpstr>
      <vt:lpstr>How to study in a group</vt:lpstr>
      <vt:lpstr>How to study in a group</vt:lpstr>
      <vt:lpstr>How to study in a group</vt:lpstr>
      <vt:lpstr>Inside your ‘meeting time’</vt:lpstr>
      <vt:lpstr>Group studying conclusion</vt:lpstr>
      <vt:lpstr>Jeffrey M. Seymour Why take these exams anyway?</vt:lpstr>
      <vt:lpstr>Jeff’s area exam comparison</vt:lpstr>
      <vt:lpstr>Jeff’s area exam comparison</vt:lpstr>
      <vt:lpstr> Strategies for preparation </vt:lpstr>
      <vt:lpstr>What if you don’t pass?</vt:lpstr>
      <vt:lpstr>Suggestions for taking the exam</vt:lpstr>
      <vt:lpstr>Our areas</vt:lpstr>
      <vt:lpstr>Question &amp; Answer Period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Advice for Taking THE AREA EXAMS</dc:title>
  <dc:creator>Karen Monique Gregg</dc:creator>
  <cp:lastModifiedBy>Rebecca Overmyer</cp:lastModifiedBy>
  <cp:revision>24</cp:revision>
  <dcterms:created xsi:type="dcterms:W3CDTF">2009-09-26T14:07:52Z</dcterms:created>
  <dcterms:modified xsi:type="dcterms:W3CDTF">2015-05-26T16:24:39Z</dcterms:modified>
</cp:coreProperties>
</file>