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62" r:id="rId4"/>
    <p:sldId id="261" r:id="rId5"/>
    <p:sldId id="263" r:id="rId6"/>
    <p:sldId id="266" r:id="rId7"/>
    <p:sldId id="267" r:id="rId8"/>
    <p:sldId id="268" r:id="rId9"/>
    <p:sldId id="269" r:id="rId10"/>
    <p:sldId id="270" r:id="rId11"/>
    <p:sldId id="264" r:id="rId12"/>
    <p:sldId id="273" r:id="rId13"/>
    <p:sldId id="274" r:id="rId14"/>
    <p:sldId id="276" r:id="rId15"/>
    <p:sldId id="277" r:id="rId16"/>
    <p:sldId id="260" r:id="rId17"/>
    <p:sldId id="271" r:id="rId18"/>
    <p:sldId id="257" r:id="rId19"/>
    <p:sldId id="27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973" autoAdjust="0"/>
  </p:normalViewPr>
  <p:slideViewPr>
    <p:cSldViewPr>
      <p:cViewPr varScale="1">
        <p:scale>
          <a:sx n="51" d="100"/>
          <a:sy n="51" d="100"/>
        </p:scale>
        <p:origin x="-335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0D2168-A279-4F99-852B-5CEA861F2C5F}" type="datetimeFigureOut">
              <a:rPr lang="en-US" smtClean="0"/>
              <a:pPr/>
              <a:t>5/26/2015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14BF45-4E82-4E7C-93E5-89D681031642}" type="slidenum">
              <a:rPr lang="en-US" smtClean="0"/>
              <a:pPr/>
              <a:t>‹#›</a:t>
            </a:fld>
            <a:endParaRPr lang="en-US"/>
          </a:p>
        </p:txBody>
      </p:sp>
    </p:spTree>
    <p:extLst>
      <p:ext uri="{BB962C8B-B14F-4D97-AF65-F5344CB8AC3E}">
        <p14:creationId xmlns:p14="http://schemas.microsoft.com/office/powerpoint/2010/main" val="375507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For learning to occur,</a:t>
            </a:r>
            <a:r>
              <a:rPr lang="en-US" baseline="0" dirty="0" smtClean="0"/>
              <a:t> students must be engaged in the learning process.  Students become engaged with the learning process when they have the RIGHT level of challenge.  In educational psychology, this means that we are in a student’s “zone of proximal development.”  </a:t>
            </a:r>
          </a:p>
          <a:p>
            <a:endParaRPr lang="en-US" baseline="0" dirty="0" smtClean="0"/>
          </a:p>
          <a:p>
            <a:r>
              <a:rPr lang="en-US" baseline="0" dirty="0" smtClean="0"/>
              <a:t>Ex – think about the NY Times crossword puzzle.  With each day of the week (starting with Monday), the puzzle grows a little harder.  Saturday’s puzzle is the most difficult level, and only true experts can get more than half the puzzle; a novice would typically get no correct answers!  (Sunday’s puzzle is about a Thursday-level of difficulty.)  I find Monday and Tuesday’s puzzle too easy, and it is a little boring to do them.  Weds, Thurs, and Friday (as well as Sunday) are fun because they are challenging and require mental effort, but are not impossible.  Saturday’s puzzle is too hard, and I will look at it to see whether I can get even one or two correct answers.  </a:t>
            </a:r>
          </a:p>
          <a:p>
            <a:endParaRPr lang="en-US" baseline="0" dirty="0" smtClean="0"/>
          </a:p>
          <a:p>
            <a:r>
              <a:rPr lang="en-US" baseline="0" dirty="0" smtClean="0"/>
              <a:t>You want your students to be in their ZPD.  If the work you give them is too easy, they will quickly be bored.  If it is too hard, they will be frustrated and give up.  KEY PT. – (1) it is very difficult to judge what the appropriate level of challenge is in a sociology class.  Typically, there is too much variation, with many tasks that are too easy or too hard.  (2) Students within your class will each have their own ZPD, based on their cognitive ability and background knowledge of the subject.  This is less of challenge in a school like Notre Dame, but is more serious in a place like U-Wisconsin.  </a:t>
            </a:r>
          </a:p>
          <a:p>
            <a:endParaRPr lang="en-US" baseline="0" dirty="0" smtClean="0"/>
          </a:p>
          <a:p>
            <a:r>
              <a:rPr lang="en-US" baseline="0" dirty="0" smtClean="0"/>
              <a:t>General principal – try to structure your course so that it is consistently increases in difficulty as the semester progresses.  </a:t>
            </a:r>
            <a:endParaRPr lang="en-US"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14BF45-4E82-4E7C-93E5-89D68103164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14BF45-4E82-4E7C-93E5-89D68103164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Violate a schema – defy people’s expectations.</a:t>
            </a:r>
            <a:r>
              <a:rPr lang="en-US" baseline="0" dirty="0" smtClean="0"/>
              <a:t>  </a:t>
            </a:r>
          </a:p>
          <a:p>
            <a:pPr marL="228600" indent="-228600">
              <a:buNone/>
            </a:pPr>
            <a:endParaRPr lang="en-US" baseline="0" dirty="0" smtClean="0"/>
          </a:p>
          <a:p>
            <a:pPr marL="228600" indent="-228600">
              <a:buNone/>
            </a:pPr>
            <a:r>
              <a:rPr lang="en-US" baseline="0" dirty="0" err="1" smtClean="0"/>
              <a:t>Milgram’s</a:t>
            </a:r>
            <a:r>
              <a:rPr lang="en-US" baseline="0" dirty="0" smtClean="0"/>
              <a:t> experiment was interesting because the results were so unexpected.  It is important to note that he asked people (experts, students, adults) what they thought would happen.  Everyone grossly underestimated the amount of obedience that was observed.  Milgram didn’t have to do this, but it made his results more interesting!  </a:t>
            </a:r>
          </a:p>
          <a:p>
            <a:pPr marL="228600" indent="-228600">
              <a:buNone/>
            </a:pPr>
            <a:endParaRPr lang="en-US" baseline="0" dirty="0" smtClean="0"/>
          </a:p>
          <a:p>
            <a:pPr marL="228600" indent="-228600">
              <a:buNone/>
            </a:pPr>
            <a:r>
              <a:rPr lang="en-US" baseline="0" dirty="0" smtClean="0"/>
              <a:t>	(Note: use this technique to work against hindsight bias [“I knew it along.  It was so obvious.”]  )</a:t>
            </a:r>
            <a:endParaRPr lang="en-US" dirty="0" smtClean="0"/>
          </a:p>
          <a:p>
            <a:endParaRPr lang="en-US" dirty="0" smtClean="0"/>
          </a:p>
          <a:p>
            <a:r>
              <a:rPr lang="en-US" dirty="0" smtClean="0"/>
              <a:t>2. People</a:t>
            </a:r>
            <a:r>
              <a:rPr lang="en-US" baseline="0" dirty="0" smtClean="0"/>
              <a:t> are naturally curious, and you need to use that to your advantage.  </a:t>
            </a:r>
          </a:p>
          <a:p>
            <a:endParaRPr lang="en-US" baseline="0" dirty="0" smtClean="0"/>
          </a:p>
          <a:p>
            <a:r>
              <a:rPr lang="en-US" baseline="0" dirty="0" smtClean="0"/>
              <a:t>Create a mystery – in </a:t>
            </a:r>
            <a:r>
              <a:rPr lang="en-US" i="1" baseline="0" dirty="0" smtClean="0"/>
              <a:t>Citizen Kane</a:t>
            </a:r>
            <a:r>
              <a:rPr lang="en-US" i="0" baseline="0" dirty="0" smtClean="0"/>
              <a:t>, the whole movie is about unraveling what Kane’s dying words (“Rosebud”) meant, and what role it played in understanding his life.  The movie would be much, MUCH less compelling and interesting if we learned what Rosebud was in the first few moments of the film.  Maintain the suspense as best you can.  Emphasize people’s gaps in knowledge.  </a:t>
            </a:r>
          </a:p>
          <a:p>
            <a:endParaRPr lang="en-US" i="0" baseline="0" dirty="0" smtClean="0"/>
          </a:p>
          <a:p>
            <a:r>
              <a:rPr lang="en-US" i="0" baseline="0" dirty="0" smtClean="0"/>
              <a:t>Ex – how much variation in achievement is found between and within schools?  Students underestimate the amount of within school variation.  Why?  That’s an interesting question that students want to know the answer to!</a:t>
            </a:r>
            <a:endParaRPr lang="en-US" i="1"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are novices, and they are most able to learn new thing quickly when the material is CONCRETE rather than abstract.  Why?  Because they use something that they already know to help learn something that is unfamiliar.  “What does </a:t>
            </a:r>
            <a:r>
              <a:rPr lang="en-US" u="sng" baseline="0" dirty="0" smtClean="0"/>
              <a:t>(fill in the blank)</a:t>
            </a:r>
            <a:r>
              <a:rPr lang="en-US" u="none" baseline="0" dirty="0" smtClean="0"/>
              <a:t> taste like?”  “It’s sort of like chicken.”  </a:t>
            </a:r>
          </a:p>
          <a:p>
            <a:endParaRPr lang="en-US" u="none" baseline="0" dirty="0" smtClean="0"/>
          </a:p>
          <a:p>
            <a:r>
              <a:rPr lang="en-US" u="none" baseline="0" dirty="0" smtClean="0"/>
              <a:t>KEY POINT – as experts, we think abstractly because we are so familiar and comfortable with what we know.  “Curse of Knowledge.”  </a:t>
            </a:r>
          </a:p>
          <a:p>
            <a:endParaRPr lang="en-US" u="none" baseline="0" dirty="0" smtClean="0"/>
          </a:p>
          <a:p>
            <a:r>
              <a:rPr lang="en-US" u="none" baseline="0" dirty="0" smtClean="0"/>
              <a:t>EX – The Class Structure of a society is like the rooms in a house.  Each room is like a class category.  Are some rooms bigger than others?  Are some nicer?  In what ways are they nicer?  Do all rooms tend have the same amenities (electricity, plumbing, heat)?  What determines who gets in which room?  Do some rooms have doors with keys, while others have revolving doors?  How do you get the key?  Who else is in each room?  Etc.  Students can use something concrete that they know (a house) to learn about something that is pretty abstract (social class).  We can compare and contrast the ways in which a house is similar and different than the social class system.  Where does the analogy work, and where does it fail?   </a:t>
            </a:r>
            <a:endParaRPr lang="en-US"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love stories!  Storytelling is an essential component of our humanity.  Too often we (as sociologists) dismiss this impulse and try to work against it in our classes.  To us, “anecdotal evidence” is an oxymoron.  Once again – this is because we are experts, and we have the curse of knowledge.  Students are novices and stories are a very efficient way for them to learn new things because they are very simple and they use what we already know.  </a:t>
            </a:r>
          </a:p>
          <a:p>
            <a:endParaRPr lang="en-US" baseline="0" dirty="0" smtClean="0"/>
          </a:p>
          <a:p>
            <a:r>
              <a:rPr lang="en-US" baseline="0" dirty="0" smtClean="0"/>
              <a:t>“Stand and Deliver” is great movie about teaching, inner city education, discrimination, etc.  It’s much more interesting to people than a graph with numbers.  Find a way to INTEGRATE the two and relate them to one another.  </a:t>
            </a:r>
          </a:p>
          <a:p>
            <a:endParaRPr lang="en-US" baseline="0" dirty="0" smtClean="0"/>
          </a:p>
          <a:p>
            <a:r>
              <a:rPr lang="en-US" baseline="0" dirty="0" smtClean="0"/>
              <a:t>Ex -- How typical is what we see in the film?  Are better teachers more likely to work in more affluent schools?  What makes one teacher better than another?  What does Jaime Escalante tell us about the theory of student learning?  Can anyone be as effective as him?  Etc. </a:t>
            </a:r>
          </a:p>
          <a:p>
            <a:endParaRPr lang="en-US" baseline="0" dirty="0" smtClean="0"/>
          </a:p>
          <a:p>
            <a:r>
              <a:rPr lang="en-US" b="1" i="1" u="sng" baseline="0" dirty="0" smtClean="0"/>
              <a:t>Use the story as a way of making sense of the EVIDENCE.  </a:t>
            </a:r>
            <a:endParaRPr lang="en-US" b="1" i="1" u="sng"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on student evaluations of professors consistently find that students value two main characteristics: they expect the class to be well-organized, and they expect the teacher to be likeable.  Well-organized jerks don’t do well, but neither do friendly dullards.  </a:t>
            </a:r>
          </a:p>
        </p:txBody>
      </p:sp>
      <p:sp>
        <p:nvSpPr>
          <p:cNvPr id="4" name="Slide Number Placeholder 3"/>
          <p:cNvSpPr>
            <a:spLocks noGrp="1"/>
          </p:cNvSpPr>
          <p:nvPr>
            <p:ph type="sldNum" sz="quarter" idx="10"/>
          </p:nvPr>
        </p:nvSpPr>
        <p:spPr/>
        <p:txBody>
          <a:bodyPr/>
          <a:lstStyle/>
          <a:p>
            <a:fld id="{6014BF45-4E82-4E7C-93E5-89D68103164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a faculty member to be your “teaching mentor.”  Obviously, you should pick someone who is a good teacher!  </a:t>
            </a:r>
          </a:p>
          <a:p>
            <a:endParaRPr lang="en-US" baseline="0" dirty="0" smtClean="0"/>
          </a:p>
          <a:p>
            <a:r>
              <a:rPr lang="en-US" baseline="0" dirty="0" smtClean="0"/>
              <a:t>Your mentor should provide support and advise.  (1) Have your mentor read through your course materials (syllabus, assignments, exams, etc.).  (2) Ask your mentor to observe your teaching once or twice and provide feedback to you.  </a:t>
            </a:r>
            <a:endParaRPr lang="en-US"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14BF45-4E82-4E7C-93E5-89D6810316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14BF45-4E82-4E7C-93E5-89D6810316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774">
              <a:defRPr/>
            </a:pPr>
            <a:r>
              <a:rPr lang="en-US" sz="1100" dirty="0" smtClean="0"/>
              <a:t>What a</a:t>
            </a:r>
            <a:r>
              <a:rPr lang="en-US" sz="1100" baseline="0" dirty="0" smtClean="0"/>
              <a:t>re you trying to accomplish in the classroom?  </a:t>
            </a:r>
            <a:r>
              <a:rPr lang="en-US" sz="1100" dirty="0" smtClean="0"/>
              <a:t>What</a:t>
            </a:r>
            <a:r>
              <a:rPr lang="en-US" sz="1100" baseline="0" dirty="0" smtClean="0"/>
              <a:t> do you want your students to do be able to do when they leave your class? </a:t>
            </a:r>
          </a:p>
          <a:p>
            <a:pPr defTabSz="931774">
              <a:defRPr/>
            </a:pPr>
            <a:endParaRPr lang="en-US" sz="1100" baseline="0" dirty="0" smtClean="0"/>
          </a:p>
          <a:p>
            <a:pPr defTabSz="931774">
              <a:defRPr/>
            </a:pPr>
            <a:r>
              <a:rPr lang="en-US" sz="1100" baseline="0" dirty="0" smtClean="0"/>
              <a:t>Most people go out, start teaching, and then after they have taught several classes, and have to find a job or get promoted for tenure decide to write a teaching statement.  This is backwards – figure out what you are about in the classroom, FIRST, then use that self-definition to guide your practice in the classroom. </a:t>
            </a:r>
          </a:p>
          <a:p>
            <a:pPr defTabSz="931774">
              <a:defRPr/>
            </a:pPr>
            <a:endParaRPr lang="en-US" sz="1100" baseline="0" dirty="0" smtClean="0"/>
          </a:p>
          <a:p>
            <a:pPr defTabSz="931774">
              <a:defRPr/>
            </a:pPr>
            <a:r>
              <a:rPr lang="en-US" sz="1100" baseline="0" dirty="0" smtClean="0"/>
              <a:t>Ex – in my class, I want my students to learn to critical thinking skills.  More specifically, I want to teach them </a:t>
            </a:r>
            <a:r>
              <a:rPr lang="en-US" sz="1100" b="1" baseline="0" dirty="0" smtClean="0"/>
              <a:t>how to think differently about the course content</a:t>
            </a:r>
            <a:r>
              <a:rPr lang="en-US" sz="1100" baseline="0" dirty="0" smtClean="0"/>
              <a:t>.  You can, of course, be about something else: I want my students to be inspired to change the world; I want my students to engage in self-discovery; I want my students to have mastery of specific content.  </a:t>
            </a:r>
          </a:p>
          <a:p>
            <a:pPr defTabSz="931774">
              <a:defRPr/>
            </a:pPr>
            <a:endParaRPr lang="en-US" sz="1100"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Here is the opening</a:t>
            </a:r>
            <a:r>
              <a:rPr lang="en-US" sz="1100" kern="1200" baseline="0" dirty="0" smtClean="0">
                <a:solidFill>
                  <a:schemeClr val="tx1"/>
                </a:solidFill>
                <a:latin typeface="+mn-lt"/>
                <a:ea typeface="+mn-ea"/>
                <a:cs typeface="+mn-cs"/>
              </a:rPr>
              <a:t> of my teaching statement: </a:t>
            </a:r>
            <a:endParaRPr lang="en-US" sz="1100" kern="1200" dirty="0" smtClean="0">
              <a:solidFill>
                <a:schemeClr val="tx1"/>
              </a:solidFill>
              <a:latin typeface="+mn-lt"/>
              <a:ea typeface="+mn-ea"/>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Every class that I teach at Notre Dame has two main objectives: (1) to change </a:t>
            </a:r>
            <a:r>
              <a:rPr lang="en-US" sz="1100" i="1" kern="1200" dirty="0" smtClean="0">
                <a:solidFill>
                  <a:schemeClr val="tx1"/>
                </a:solidFill>
                <a:latin typeface="+mn-lt"/>
                <a:ea typeface="+mn-ea"/>
                <a:cs typeface="+mn-cs"/>
              </a:rPr>
              <a:t>what students know</a:t>
            </a:r>
            <a:r>
              <a:rPr lang="en-US" sz="1100" kern="1200" dirty="0" smtClean="0">
                <a:solidFill>
                  <a:schemeClr val="tx1"/>
                </a:solidFill>
                <a:latin typeface="+mn-lt"/>
                <a:ea typeface="+mn-ea"/>
                <a:cs typeface="+mn-cs"/>
              </a:rPr>
              <a:t>  about a topic and (2) to change </a:t>
            </a:r>
            <a:r>
              <a:rPr lang="en-US" sz="1100" i="1" kern="1200" dirty="0" smtClean="0">
                <a:solidFill>
                  <a:schemeClr val="tx1"/>
                </a:solidFill>
                <a:latin typeface="+mn-lt"/>
                <a:ea typeface="+mn-ea"/>
                <a:cs typeface="+mn-cs"/>
              </a:rPr>
              <a:t>how students think </a:t>
            </a:r>
            <a:r>
              <a:rPr lang="en-US" sz="1100" kern="1200" dirty="0" smtClean="0">
                <a:solidFill>
                  <a:schemeClr val="tx1"/>
                </a:solidFill>
                <a:latin typeface="+mn-lt"/>
                <a:ea typeface="+mn-ea"/>
                <a:cs typeface="+mn-cs"/>
              </a:rPr>
              <a:t>about that topic.  The importance of the first objective is self-evident, but the second goal requires some explanation and justification.  First, students retain only a small portion of what they learn in any course.  If I can change how my students think about education and inequality, I will have a more enduring impact on them.  Second, critical thinking actually helps students master </a:t>
            </a:r>
            <a:r>
              <a:rPr lang="en-US" sz="1100" i="1" kern="1200" dirty="0" smtClean="0">
                <a:solidFill>
                  <a:schemeClr val="tx1"/>
                </a:solidFill>
                <a:latin typeface="+mn-lt"/>
                <a:ea typeface="+mn-ea"/>
                <a:cs typeface="+mn-cs"/>
              </a:rPr>
              <a:t>more</a:t>
            </a:r>
            <a:r>
              <a:rPr lang="en-US" sz="1100" kern="1200" dirty="0" smtClean="0">
                <a:solidFill>
                  <a:schemeClr val="tx1"/>
                </a:solidFill>
                <a:latin typeface="+mn-lt"/>
                <a:ea typeface="+mn-ea"/>
                <a:cs typeface="+mn-cs"/>
              </a:rPr>
              <a:t> content in my courses.  Students retain important knowledge about education and inequality when they incorporate that knowledge into their thinking about the social world.  Third, my focus on thinking encourages my students to be more intellectually independent and more active participants in the learning process.  Fourth, critical thinking is a valuable skill that students can usefully apply to all of their classes at Notre Dame, as well as their personal lives and future professional careers.  Finally, a focus on critical thinking explicitly encourages students to be open to different viewpoints and exhibit a willingness to re-examine their own beliefs about the world.  </a:t>
            </a:r>
          </a:p>
          <a:p>
            <a:pPr defTabSz="931774">
              <a:defRPr/>
            </a:pPr>
            <a:endParaRPr lang="en-US" sz="1100" baseline="0" dirty="0" smtClean="0"/>
          </a:p>
          <a:p>
            <a:r>
              <a:rPr lang="en-US" sz="1100" baseline="0" dirty="0" smtClean="0"/>
              <a:t>Give yourself a label – I am “Mr. CT.”  We all know (as sociologists) that labels provides us with scripts to follow.  If I am Mr. CT, then all I need to think about when I’m designing my course is, “what’s on my script?”  When I face a situation when I’m unsure about what to do, I go back to the script to answer that question.  </a:t>
            </a:r>
          </a:p>
          <a:p>
            <a:endParaRPr lang="en-US" sz="1100" baseline="0" dirty="0" smtClean="0"/>
          </a:p>
        </p:txBody>
      </p:sp>
      <p:sp>
        <p:nvSpPr>
          <p:cNvPr id="4" name="Slide Number Placeholder 3"/>
          <p:cNvSpPr>
            <a:spLocks noGrp="1"/>
          </p:cNvSpPr>
          <p:nvPr>
            <p:ph type="sldNum" sz="quarter" idx="10"/>
          </p:nvPr>
        </p:nvSpPr>
        <p:spPr/>
        <p:txBody>
          <a:bodyPr/>
          <a:lstStyle/>
          <a:p>
            <a:fld id="{6014BF45-4E82-4E7C-93E5-89D68103164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50" baseline="0" dirty="0" smtClean="0"/>
              <a:t>Make sure that students have a clear understanding of what you are about in the classroom.  Come back to this point again and again.  It is important to shape their expectations so that they understand what you are trying to accomplish.  Make sure that students can see that they are meeting the goals that you have set for them.  </a:t>
            </a:r>
            <a:endParaRPr lang="en-US" sz="1050" dirty="0" smtClean="0"/>
          </a:p>
          <a:p>
            <a:pPr defTabSz="931774">
              <a:defRPr/>
            </a:pPr>
            <a:endParaRPr lang="en-US" sz="1050" baseline="0" dirty="0" smtClean="0"/>
          </a:p>
          <a:p>
            <a:pPr defTabSz="931774">
              <a:defRPr/>
            </a:pPr>
            <a:r>
              <a:rPr lang="en-US" sz="1050" baseline="0" dirty="0" smtClean="0"/>
              <a:t>Once they know what you are “about” as a teacher, you have to set a good target for students to “shoot” for.  I want my students to be critical thinkers, but they will struggle in that journey if I don’t give them a clear idea as to what “critical thinking” is.  If I don’t give students a good target to shoot for, how do I ever expect them to meet the goals that I set for them?  </a:t>
            </a:r>
          </a:p>
          <a:p>
            <a:pPr defTabSz="931774">
              <a:defRPr/>
            </a:pPr>
            <a:endParaRPr lang="en-US" sz="1050" baseline="0" dirty="0" smtClean="0"/>
          </a:p>
          <a:p>
            <a:pPr defTabSz="931774">
              <a:defRPr/>
            </a:pPr>
            <a:r>
              <a:rPr lang="en-US" sz="1050" baseline="0" dirty="0" smtClean="0"/>
              <a:t>I have a script to follow, but they need one too.  Remember – they ALREADY have a script to follow.  If you want your students to behave differently that they do in the “typical” college class, you need to make them aware that the “old” script won’t work in your class.  </a:t>
            </a:r>
          </a:p>
          <a:p>
            <a:pPr defTabSz="931774">
              <a:defRPr/>
            </a:pPr>
            <a:endParaRPr lang="en-US" sz="1050" baseline="0" dirty="0" smtClean="0"/>
          </a:p>
          <a:p>
            <a:pPr defTabSz="931774">
              <a:defRPr/>
            </a:pPr>
            <a:r>
              <a:rPr lang="en-US" sz="1050" baseline="0" dirty="0" smtClean="0"/>
              <a:t>Critical thinking entails the following elements: </a:t>
            </a:r>
          </a:p>
          <a:p>
            <a:pPr defTabSz="931774">
              <a:defRPr/>
            </a:pPr>
            <a:endParaRPr lang="en-US" sz="1050" baseline="0" dirty="0" smtClean="0"/>
          </a:p>
          <a:p>
            <a:pPr defTabSz="931774">
              <a:buFont typeface="Arial" pitchFamily="34" charset="0"/>
              <a:buChar char="•"/>
              <a:defRPr/>
            </a:pPr>
            <a:r>
              <a:rPr lang="en-US" sz="1050" baseline="0" dirty="0" smtClean="0"/>
              <a:t> Defining KEY TERMS</a:t>
            </a:r>
          </a:p>
          <a:p>
            <a:pPr defTabSz="931774">
              <a:buFont typeface="Arial" pitchFamily="34" charset="0"/>
              <a:buChar char="•"/>
              <a:defRPr/>
            </a:pPr>
            <a:r>
              <a:rPr lang="en-US" sz="1050" baseline="0" dirty="0" smtClean="0"/>
              <a:t> Identifying CORE ASSUMPTIONS</a:t>
            </a:r>
          </a:p>
          <a:p>
            <a:pPr defTabSz="931774">
              <a:buFont typeface="Arial" pitchFamily="34" charset="0"/>
              <a:buChar char="•"/>
              <a:defRPr/>
            </a:pPr>
            <a:r>
              <a:rPr lang="en-US" sz="1050" baseline="0" dirty="0" smtClean="0"/>
              <a:t> Examining the EVIDENCE</a:t>
            </a:r>
          </a:p>
          <a:p>
            <a:pPr defTabSz="931774">
              <a:defRPr/>
            </a:pPr>
            <a:endParaRPr lang="en-US" sz="1050" baseline="0" dirty="0" smtClean="0"/>
          </a:p>
          <a:p>
            <a:pPr defTabSz="931774">
              <a:defRPr/>
            </a:pPr>
            <a:r>
              <a:rPr lang="en-US" sz="1050" baseline="0" dirty="0" smtClean="0"/>
              <a:t>This is what I want my students to do.  If they demonstrate proficiency in these three areas, then they should do well in my class.  If they don’t, then they should do poorly.  They have a clear path to success b/c they understand what I want from them.  </a:t>
            </a:r>
          </a:p>
          <a:p>
            <a:pPr defTabSz="931774">
              <a:defRPr/>
            </a:pPr>
            <a:endParaRPr lang="en-US" sz="1050" baseline="0" dirty="0" smtClean="0"/>
          </a:p>
          <a:p>
            <a:pPr defTabSz="931774">
              <a:defRPr/>
            </a:pPr>
            <a:r>
              <a:rPr lang="en-US" sz="1050" baseline="0" dirty="0" smtClean="0"/>
              <a:t>Make sure that students can see that they are meeting your goals.  Create RUBRICS that lay out exactly what you are looking for when grading assignments.  </a:t>
            </a:r>
            <a:endParaRPr lang="en-US" sz="1050" dirty="0" smtClean="0"/>
          </a:p>
          <a:p>
            <a:endParaRPr lang="en-US" sz="1050"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Align your reading</a:t>
            </a:r>
            <a:r>
              <a:rPr lang="en-US" baseline="0" dirty="0" smtClean="0"/>
              <a:t> assignments, pedagogy, exams, writing assignments, grading rubrics, etc. so that they all point in the same direction </a:t>
            </a:r>
            <a:r>
              <a:rPr lang="en-US" baseline="0" dirty="0" smtClean="0">
                <a:sym typeface="Wingdings" pitchFamily="2" charset="2"/>
              </a:rPr>
              <a:t> towards whatever GOAL you have set as a teacher.  Think of what you are “about” in the classroom as the force (like this magnet) that pulls everything together and points everything in the same direction.  </a:t>
            </a:r>
          </a:p>
          <a:p>
            <a:endParaRPr lang="en-US" baseline="0" dirty="0" smtClean="0">
              <a:sym typeface="Wingdings" pitchFamily="2" charset="2"/>
            </a:endParaRPr>
          </a:p>
          <a:p>
            <a:r>
              <a:rPr lang="en-US" baseline="0" dirty="0" smtClean="0">
                <a:sym typeface="Wingdings" pitchFamily="2" charset="2"/>
              </a:rPr>
              <a:t>EX-- </a:t>
            </a:r>
          </a:p>
          <a:p>
            <a:endParaRPr lang="en-US" baseline="0" dirty="0" smtClean="0">
              <a:sym typeface="Wingdings" pitchFamily="2" charset="2"/>
            </a:endParaRPr>
          </a:p>
          <a:p>
            <a:r>
              <a:rPr lang="en-US" baseline="0" dirty="0" smtClean="0">
                <a:sym typeface="Wingdings" pitchFamily="2" charset="2"/>
              </a:rPr>
              <a:t>If I am “about” changing how my students THINK about the material, I had better be sure everything that my students do in my class pushes them towards that objective.  When I grade their exams and writing assignments, I had better reward students who show they can think critically about the material.  Likewise, I had better show students that they will do poorly in my class if they don’t demonstrate these skills in their work.  </a:t>
            </a:r>
          </a:p>
          <a:p>
            <a:endParaRPr lang="en-US" baseline="0" dirty="0" smtClean="0">
              <a:sym typeface="Wingdings" pitchFamily="2" charset="2"/>
            </a:endParaRPr>
          </a:p>
          <a:p>
            <a:r>
              <a:rPr lang="en-US" baseline="0" dirty="0" smtClean="0">
                <a:sym typeface="Wingdings" pitchFamily="2" charset="2"/>
              </a:rPr>
              <a:t>Example One – First assignment: tell me what you think about </a:t>
            </a:r>
            <a:r>
              <a:rPr lang="en-US" u="sng" baseline="0" dirty="0" smtClean="0">
                <a:sym typeface="Wingdings" pitchFamily="2" charset="2"/>
              </a:rPr>
              <a:t>_(fill in the blank) .</a:t>
            </a:r>
            <a:r>
              <a:rPr lang="en-US" baseline="0" dirty="0" smtClean="0">
                <a:sym typeface="Wingdings" pitchFamily="2" charset="2"/>
              </a:rPr>
              <a:t>   Final assignment: revisit the first paper and tell me how your thinking has changed.  </a:t>
            </a:r>
          </a:p>
          <a:p>
            <a:endParaRPr lang="en-US" baseline="0" dirty="0" smtClean="0">
              <a:sym typeface="Wingdings" pitchFamily="2" charset="2"/>
            </a:endParaRPr>
          </a:p>
          <a:p>
            <a:r>
              <a:rPr lang="en-US" baseline="0" dirty="0" smtClean="0">
                <a:sym typeface="Wingdings" pitchFamily="2" charset="2"/>
              </a:rPr>
              <a:t>Example Two – In class writing assignments  provides an opportunity for students to think critically.  </a:t>
            </a:r>
          </a:p>
          <a:p>
            <a:endParaRPr lang="en-US" baseline="0" dirty="0" smtClean="0">
              <a:sym typeface="Wingdings" pitchFamily="2" charset="2"/>
            </a:endParaRPr>
          </a:p>
          <a:p>
            <a:r>
              <a:rPr lang="en-US" baseline="0" dirty="0" smtClean="0">
                <a:sym typeface="Wingdings" pitchFamily="2" charset="2"/>
              </a:rPr>
              <a:t>Example Three – Short essay assignments  they require that students think critically.  Feedback on those point.  </a:t>
            </a:r>
            <a:endParaRPr lang="en-US"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grossly underestimate the amount of time that students need to develop mastery of content and concepts.  Why? The “curse of knowledge.”  Tappers and listeners.  Tappers were asked to predict how likely the listeners would recognize the “tapped” song.  They guessed that their chances of getting the right song were 50%.  It was actually 2.5% (3 out of 120).  It’s hard to know what other people’s minds are like when we already know something.  </a:t>
            </a:r>
          </a:p>
          <a:p>
            <a:endParaRPr lang="en-US" baseline="0" dirty="0" smtClean="0"/>
          </a:p>
          <a:p>
            <a:r>
              <a:rPr lang="en-US" baseline="0" dirty="0" smtClean="0"/>
              <a:t>“Chunking” principle of learning.  Working memory – site of awareness and thinking.  Long-term memory – factual and procedural knowledge.  Working memory is largely fixed.  But we conserve space by recalling information in “chunks.”</a:t>
            </a:r>
          </a:p>
          <a:p>
            <a:endParaRPr lang="en-US" baseline="0" dirty="0" smtClean="0"/>
          </a:p>
          <a:p>
            <a:r>
              <a:rPr lang="en-US" baseline="0" dirty="0" smtClean="0"/>
              <a:t>Ex – aglet.  We have each conserved space by the letters into a specific word.  We can pronounce it, but most of don’t have a meaning attached to it.  The sentence “I lost an aglet walking to school today” doesn’t make sense to us.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 we can associate a meaning with an aglet, and we can chunk</a:t>
            </a:r>
            <a:r>
              <a:rPr lang="en-US" baseline="0" dirty="0" smtClean="0"/>
              <a:t> that too so that when we “aglet” we have a mental picture that goes with it.  The sentence “I lost an aglet on the way to school today” is much more useful to us now, and we can learn more from it.  </a:t>
            </a:r>
          </a:p>
          <a:p>
            <a:endParaRPr lang="en-US" baseline="0" dirty="0" smtClean="0"/>
          </a:p>
          <a:p>
            <a:r>
              <a:rPr lang="en-US" baseline="0" dirty="0" smtClean="0"/>
              <a:t>Now – the problem is that I could give most of you a vocabulary test in six months, and I put aglet on there with a bunch of other challenging words, most of you would not get this item correct.  That’s because you have not had sufficient practice to make aglet stick in your memory.  </a:t>
            </a:r>
          </a:p>
          <a:p>
            <a:endParaRPr lang="en-US" baseline="0" dirty="0" smtClean="0"/>
          </a:p>
          <a:p>
            <a:r>
              <a:rPr lang="en-US" baseline="0" dirty="0" smtClean="0"/>
              <a:t>That’s a big problem that we face – our students need much more practice at learning new material (facts, ideas, concepts) than we think.  </a:t>
            </a:r>
            <a:endParaRPr lang="en-US"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an</a:t>
            </a:r>
            <a:r>
              <a:rPr lang="en-US" baseline="0" dirty="0" smtClean="0"/>
              <a:t> important sociological concept that we want students to learn.  There are many others: culture, role, norm, anomie, loose coupling, authority.  Despite the fact that the word “institution” is already in people’s heads, most students would struggle to define what this word means.  There is no easy image to post that tells instantly what this means.  It’s much, much harder to chunk a concept like “institutions” than aglet, and students need much, much more practice than we think to master such a concept.  </a:t>
            </a:r>
          </a:p>
          <a:p>
            <a:endParaRPr lang="en-US" baseline="0" dirty="0" smtClean="0"/>
          </a:p>
          <a:p>
            <a:r>
              <a:rPr lang="en-US" baseline="0" dirty="0" smtClean="0"/>
              <a:t>WHY? KEY POINT – we are like the tappers!!  As experts, we retrieve this concept effortlessly in a chunk that allows us to save space in our working memory for other information that we can manipulate and learn new things.  As novices, students need lots of practice to get to the stage where they are comfortable with this concept.  </a:t>
            </a:r>
          </a:p>
          <a:p>
            <a:endParaRPr lang="en-US" baseline="0" dirty="0" smtClean="0"/>
          </a:p>
          <a:p>
            <a:r>
              <a:rPr lang="en-US" baseline="0" dirty="0" smtClean="0"/>
              <a:t>Use lots of different examples with the same concept, and ask them to apply this ideas to many, many different problems.  </a:t>
            </a:r>
            <a:endParaRPr lang="en-US"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a:t>
            </a:r>
            <a:r>
              <a:rPr lang="en-US" baseline="0" dirty="0" smtClean="0"/>
              <a:t>concept and “chunks” of information that I want students in my class to focus on.  If students can master this (which doesn’t seem like much), they can begin to think about schooling and inequality in a different way.  </a:t>
            </a:r>
          </a:p>
          <a:p>
            <a:endParaRPr lang="en-US" baseline="0" dirty="0" smtClean="0"/>
          </a:p>
          <a:p>
            <a:r>
              <a:rPr lang="en-US" baseline="0" dirty="0" smtClean="0"/>
              <a:t>But – it takes a long time for them to upload this into their head.  They need LOTS of practice at recalling this information, before they can start using it chunks.  My job is to (a) highlights which chunks they need to focus on, and (b) ensure that they have sufficient practice to start chunking this information so they accelerate their learning during the course of the semester.  The toolbox accomplishes (a), and in-class assignment and essays accomplish (b).  </a:t>
            </a:r>
            <a:endParaRPr lang="en-US"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recognize</a:t>
            </a:r>
            <a:r>
              <a:rPr lang="en-US" baseline="0" dirty="0" smtClean="0"/>
              <a:t> that people see the world in terms of “frames.”  These frames are implanted through prior experience, and they pose a barrier to teaching people about the social world.  </a:t>
            </a:r>
          </a:p>
          <a:p>
            <a:endParaRPr lang="en-US" baseline="0" dirty="0" smtClean="0"/>
          </a:p>
          <a:p>
            <a:r>
              <a:rPr lang="en-US" baseline="0" dirty="0" smtClean="0"/>
              <a:t>Ex – Fish is fish.  This fish has never been outside of the water, but his friend the tadpole has come back to tell him about what’s out there.  He tells his fish-friend about birds, and this is what the fish imagines.  </a:t>
            </a:r>
            <a:r>
              <a:rPr lang="en-US" b="1" baseline="0" dirty="0" smtClean="0"/>
              <a:t>His pre-existing frame about the world shapes how he receives and makes sense of new information.  </a:t>
            </a:r>
            <a:endParaRPr lang="en-US" b="0" baseline="0" dirty="0" smtClean="0"/>
          </a:p>
          <a:p>
            <a:endParaRPr lang="en-US" b="0" baseline="0" dirty="0" smtClean="0"/>
          </a:p>
          <a:p>
            <a:r>
              <a:rPr lang="en-US" b="0" baseline="0" dirty="0" smtClean="0"/>
              <a:t>What pre-existing frames do your students bring with them to your class?  How does it affect how they learn material that you teach?  You need to make your students (and yourself!) aware of these pre-existing frames and sensitize your student to how these frames affect their thinking.  </a:t>
            </a:r>
          </a:p>
          <a:p>
            <a:endParaRPr lang="en-US" b="0" baseline="0" dirty="0" smtClean="0"/>
          </a:p>
          <a:p>
            <a:r>
              <a:rPr lang="en-US" b="0" baseline="0" dirty="0" smtClean="0"/>
              <a:t>Ex – How do students learn?  Fixed ability frame; opportunity/environment frame; effort frame.  My job is to expose students to these frames and help them acquire a new theory that replaces it.  </a:t>
            </a:r>
            <a:endParaRPr lang="en-US" dirty="0"/>
          </a:p>
        </p:txBody>
      </p:sp>
      <p:sp>
        <p:nvSpPr>
          <p:cNvPr id="4" name="Slide Number Placeholder 3"/>
          <p:cNvSpPr>
            <a:spLocks noGrp="1"/>
          </p:cNvSpPr>
          <p:nvPr>
            <p:ph type="sldNum" sz="quarter" idx="10"/>
          </p:nvPr>
        </p:nvSpPr>
        <p:spPr/>
        <p:txBody>
          <a:bodyPr/>
          <a:lstStyle/>
          <a:p>
            <a:fld id="{6014BF45-4E82-4E7C-93E5-89D68103164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D0BD0-A213-4B91-83E8-826EF9870FD6}"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D0BD0-A213-4B91-83E8-826EF9870FD6}"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D0BD0-A213-4B91-83E8-826EF9870FD6}"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D0BD0-A213-4B91-83E8-826EF9870FD6}"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D0BD0-A213-4B91-83E8-826EF9870FD6}"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D0BD0-A213-4B91-83E8-826EF9870FD6}"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1D0BD0-A213-4B91-83E8-826EF9870FD6}" type="datetimeFigureOut">
              <a:rPr lang="en-US" smtClean="0"/>
              <a:pPr/>
              <a:t>5/26/2015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1D0BD0-A213-4B91-83E8-826EF9870FD6}" type="datetimeFigureOut">
              <a:rPr lang="en-US" smtClean="0"/>
              <a:pPr/>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D0BD0-A213-4B91-83E8-826EF9870FD6}" type="datetimeFigureOut">
              <a:rPr lang="en-US" smtClean="0"/>
              <a:pPr/>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D0BD0-A213-4B91-83E8-826EF9870FD6}"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D0BD0-A213-4B91-83E8-826EF9870FD6}"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4478-D02A-41E1-83EB-10664067E3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D0BD0-A213-4B91-83E8-826EF9870FD6}" type="datetimeFigureOut">
              <a:rPr lang="en-US" smtClean="0"/>
              <a:pPr/>
              <a:t>5/26/2015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14478-D02A-41E1-83EB-10664067E3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Tips for First Time Teachers</a:t>
            </a:r>
            <a:endParaRPr lang="en-US" dirty="0"/>
          </a:p>
        </p:txBody>
      </p:sp>
      <p:sp>
        <p:nvSpPr>
          <p:cNvPr id="3" name="Subtitle 2"/>
          <p:cNvSpPr>
            <a:spLocks noGrp="1"/>
          </p:cNvSpPr>
          <p:nvPr>
            <p:ph type="subTitle" idx="1"/>
          </p:nvPr>
        </p:nvSpPr>
        <p:spPr/>
        <p:txBody>
          <a:bodyPr/>
          <a:lstStyle/>
          <a:p>
            <a:r>
              <a:rPr lang="en-US" dirty="0" smtClean="0"/>
              <a:t>Bill Carbonaro</a:t>
            </a:r>
          </a:p>
          <a:p>
            <a:r>
              <a:rPr lang="en-US" dirty="0" smtClean="0"/>
              <a:t>Department of Sociology</a:t>
            </a:r>
          </a:p>
          <a:p>
            <a:r>
              <a:rPr lang="en-US" dirty="0" smtClean="0"/>
              <a:t>April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 Six: Zone of Proximal Development</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653447" y="1600200"/>
            <a:ext cx="383710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Seven: Make it Stick</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09800" y="1295400"/>
            <a:ext cx="4343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Seven: Make it Stick</a:t>
            </a:r>
            <a:endParaRPr lang="en-US" dirty="0"/>
          </a:p>
        </p:txBody>
      </p:sp>
      <p:sp>
        <p:nvSpPr>
          <p:cNvPr id="4" name="Content Placeholder 3"/>
          <p:cNvSpPr>
            <a:spLocks noGrp="1"/>
          </p:cNvSpPr>
          <p:nvPr>
            <p:ph idx="1"/>
          </p:nvPr>
        </p:nvSpPr>
        <p:spPr/>
        <p:txBody>
          <a:bodyPr/>
          <a:lstStyle/>
          <a:p>
            <a:endParaRPr lang="en-US" dirty="0" smtClean="0"/>
          </a:p>
          <a:p>
            <a:endParaRPr lang="en-US" dirty="0" smtClean="0"/>
          </a:p>
          <a:p>
            <a:pPr>
              <a:buNone/>
            </a:pPr>
            <a:r>
              <a:rPr lang="en-US" dirty="0" smtClean="0"/>
              <a:t>http://heathbrothers.com/downloads/SuccessModel.pdf</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Seven-A: The Unexpected</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4495800" y="3352800"/>
            <a:ext cx="3886200" cy="211354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33400" y="1752600"/>
            <a:ext cx="3153537"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Seven-B: Be Concrete</a:t>
            </a:r>
            <a:endParaRPr lang="en-US" dirty="0"/>
          </a:p>
        </p:txBody>
      </p:sp>
      <p:pic>
        <p:nvPicPr>
          <p:cNvPr id="4099" name="Picture 3"/>
          <p:cNvPicPr>
            <a:picLocks noGrp="1" noChangeAspect="1" noChangeArrowheads="1"/>
          </p:cNvPicPr>
          <p:nvPr>
            <p:ph idx="1"/>
          </p:nvPr>
        </p:nvPicPr>
        <p:blipFill>
          <a:blip r:embed="rId3" cstate="print"/>
          <a:srcRect/>
          <a:stretch>
            <a:fillRect/>
          </a:stretch>
        </p:blipFill>
        <p:spPr bwMode="auto">
          <a:xfrm>
            <a:off x="1219200" y="1828800"/>
            <a:ext cx="694089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Seven-C: Use Stories</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533400" y="1676400"/>
            <a:ext cx="4609605" cy="25908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4648200" y="3581400"/>
            <a:ext cx="4027487" cy="29349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Eight: Disposition</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600200"/>
            <a:ext cx="3143250" cy="27622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876800" y="1828800"/>
            <a:ext cx="2857500" cy="2619375"/>
          </a:xfrm>
          <a:prstGeom prst="rect">
            <a:avLst/>
          </a:prstGeom>
          <a:noFill/>
          <a:ln w="9525">
            <a:noFill/>
            <a:miter lim="800000"/>
            <a:headEnd/>
            <a:tailEnd/>
          </a:ln>
        </p:spPr>
      </p:pic>
      <p:sp>
        <p:nvSpPr>
          <p:cNvPr id="7" name="TextBox 6"/>
          <p:cNvSpPr txBox="1"/>
          <p:nvPr/>
        </p:nvSpPr>
        <p:spPr>
          <a:xfrm>
            <a:off x="990600" y="4800600"/>
            <a:ext cx="1905000" cy="954107"/>
          </a:xfrm>
          <a:prstGeom prst="rect">
            <a:avLst/>
          </a:prstGeom>
          <a:noFill/>
        </p:spPr>
        <p:txBody>
          <a:bodyPr wrap="square" rtlCol="0">
            <a:spAutoFit/>
          </a:bodyPr>
          <a:lstStyle/>
          <a:p>
            <a:pPr algn="ctr"/>
            <a:r>
              <a:rPr lang="en-US" sz="2800" b="1" dirty="0" smtClean="0"/>
              <a:t>Be well-organized</a:t>
            </a:r>
            <a:endParaRPr lang="en-US" sz="2800" b="1" dirty="0"/>
          </a:p>
        </p:txBody>
      </p:sp>
      <p:sp>
        <p:nvSpPr>
          <p:cNvPr id="8" name="TextBox 7"/>
          <p:cNvSpPr txBox="1"/>
          <p:nvPr/>
        </p:nvSpPr>
        <p:spPr>
          <a:xfrm>
            <a:off x="5562600" y="4876800"/>
            <a:ext cx="1905000" cy="523220"/>
          </a:xfrm>
          <a:prstGeom prst="rect">
            <a:avLst/>
          </a:prstGeom>
          <a:noFill/>
        </p:spPr>
        <p:txBody>
          <a:bodyPr wrap="square" rtlCol="0">
            <a:spAutoFit/>
          </a:bodyPr>
          <a:lstStyle/>
          <a:p>
            <a:r>
              <a:rPr lang="en-US" sz="2800" b="1" dirty="0" smtClean="0"/>
              <a:t>Be nice</a:t>
            </a:r>
            <a:endParaRPr 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Nine: Mentoring</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689199" y="1600200"/>
            <a:ext cx="3765601" cy="4525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Final Tip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Don’t Rely too heavily on Power Point Presentations</a:t>
            </a:r>
          </a:p>
          <a:p>
            <a:pPr lvl="1"/>
            <a:r>
              <a:rPr lang="en-US" dirty="0" smtClean="0"/>
              <a:t>You really think that you are doing your students a favor by using Power Point presentations</a:t>
            </a:r>
          </a:p>
          <a:p>
            <a:pPr lvl="1"/>
            <a:r>
              <a:rPr lang="en-US" dirty="0" smtClean="0"/>
              <a:t>You’re really not, because: </a:t>
            </a:r>
          </a:p>
          <a:p>
            <a:pPr lvl="2"/>
            <a:r>
              <a:rPr lang="en-US" dirty="0" smtClean="0"/>
              <a:t>People end up reading the slides and not listening to you</a:t>
            </a:r>
          </a:p>
          <a:p>
            <a:pPr lvl="2"/>
            <a:r>
              <a:rPr lang="en-US" dirty="0" smtClean="0"/>
              <a:t>And to make it worse, you put too much text on each slide, so they really don’t have the time or energy to focus on what you are presenting</a:t>
            </a:r>
          </a:p>
          <a:p>
            <a:pPr lvl="2"/>
            <a:r>
              <a:rPr lang="en-US" dirty="0" smtClean="0"/>
              <a:t>And, besides – you, as an instructor become too dependent on them and just end up reading what’s on the slide.  Which is really  boring.  </a:t>
            </a:r>
          </a:p>
          <a:p>
            <a:pPr lvl="2"/>
            <a:r>
              <a:rPr lang="en-US" dirty="0" smtClean="0"/>
              <a:t>And you don’t make eye contact with the audience which simply BEGS them to zone out. </a:t>
            </a:r>
          </a:p>
          <a:p>
            <a:pPr lvl="2"/>
            <a:r>
              <a:rPr lang="en-US" dirty="0" smtClean="0"/>
              <a:t>And you tempt your students to be lazy, because they know they can just look at these slides again when they need to study for the exam or write that big paper.  </a:t>
            </a:r>
          </a:p>
          <a:p>
            <a:pPr lvl="2"/>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2743200" y="1676400"/>
            <a:ext cx="3962400" cy="3962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One: Goal Setting</a:t>
            </a:r>
            <a:endParaRPr lang="en-US" dirty="0"/>
          </a:p>
        </p:txBody>
      </p:sp>
      <p:sp>
        <p:nvSpPr>
          <p:cNvPr id="3" name="Content Placeholder 2"/>
          <p:cNvSpPr>
            <a:spLocks noGrp="1"/>
          </p:cNvSpPr>
          <p:nvPr>
            <p:ph idx="1"/>
          </p:nvPr>
        </p:nvSpPr>
        <p:spPr/>
        <p:txBody>
          <a:bodyPr/>
          <a:lstStyle/>
          <a:p>
            <a:pPr>
              <a:buNone/>
            </a:pPr>
            <a:r>
              <a:rPr lang="en-US" dirty="0" smtClean="0"/>
              <a:t>Before you do anything else, answer this question: </a:t>
            </a:r>
          </a:p>
          <a:p>
            <a:pPr>
              <a:buNone/>
            </a:pPr>
            <a:endParaRPr lang="en-US" dirty="0"/>
          </a:p>
          <a:p>
            <a:pPr algn="ctr">
              <a:buNone/>
            </a:pPr>
            <a:r>
              <a:rPr lang="en-US" sz="4800" b="1" i="1" dirty="0" smtClean="0"/>
              <a:t>What are you “about” in the classroom? </a:t>
            </a:r>
            <a:endParaRPr lang="en-US" sz="48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Two: Set your Target</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343150" y="2396331"/>
            <a:ext cx="4457700"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Three: Alignment</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874349" y="1600200"/>
            <a:ext cx="339530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Four: Practice</a:t>
            </a:r>
            <a:endParaRPr lang="en-US" dirty="0"/>
          </a:p>
        </p:txBody>
      </p:sp>
      <p:sp>
        <p:nvSpPr>
          <p:cNvPr id="3" name="Content Placeholder 2"/>
          <p:cNvSpPr>
            <a:spLocks noGrp="1"/>
          </p:cNvSpPr>
          <p:nvPr>
            <p:ph idx="1"/>
          </p:nvPr>
        </p:nvSpPr>
        <p:spPr/>
        <p:txBody>
          <a:bodyPr/>
          <a:lstStyle/>
          <a:p>
            <a:pPr algn="ctr"/>
            <a:endParaRPr lang="en-US" dirty="0" smtClean="0"/>
          </a:p>
          <a:p>
            <a:pPr algn="ctr">
              <a:buNone/>
            </a:pPr>
            <a:endParaRPr lang="en-US" dirty="0"/>
          </a:p>
          <a:p>
            <a:pPr algn="ctr">
              <a:buNone/>
            </a:pPr>
            <a:r>
              <a:rPr lang="en-US" sz="6000" b="1" i="1" dirty="0" smtClean="0"/>
              <a:t>Aglet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Four: Practice</a:t>
            </a:r>
            <a:endParaRPr lang="en-US" dirty="0"/>
          </a:p>
        </p:txBody>
      </p:sp>
      <p:sp>
        <p:nvSpPr>
          <p:cNvPr id="3" name="Content Placeholder 2"/>
          <p:cNvSpPr>
            <a:spLocks noGrp="1"/>
          </p:cNvSpPr>
          <p:nvPr>
            <p:ph idx="1"/>
          </p:nvPr>
        </p:nvSpPr>
        <p:spPr>
          <a:xfrm>
            <a:off x="6019800" y="2667000"/>
            <a:ext cx="2514600" cy="1905000"/>
          </a:xfrm>
        </p:spPr>
        <p:txBody>
          <a:bodyPr>
            <a:normAutofit fontScale="92500" lnSpcReduction="20000"/>
          </a:bodyPr>
          <a:lstStyle/>
          <a:p>
            <a:pPr algn="ctr"/>
            <a:endParaRPr lang="en-US" dirty="0" smtClean="0"/>
          </a:p>
          <a:p>
            <a:pPr algn="ctr">
              <a:buNone/>
            </a:pPr>
            <a:endParaRPr lang="en-US" dirty="0"/>
          </a:p>
          <a:p>
            <a:pPr algn="ctr">
              <a:buNone/>
            </a:pPr>
            <a:r>
              <a:rPr lang="en-US" sz="6000" b="1" i="1" dirty="0" smtClean="0"/>
              <a:t>Aglet</a:t>
            </a:r>
          </a:p>
        </p:txBody>
      </p:sp>
      <p:pic>
        <p:nvPicPr>
          <p:cNvPr id="2050" name="Picture 2"/>
          <p:cNvPicPr>
            <a:picLocks noChangeAspect="1" noChangeArrowheads="1"/>
          </p:cNvPicPr>
          <p:nvPr/>
        </p:nvPicPr>
        <p:blipFill>
          <a:blip r:embed="rId3" cstate="print"/>
          <a:srcRect/>
          <a:stretch>
            <a:fillRect/>
          </a:stretch>
        </p:blipFill>
        <p:spPr bwMode="auto">
          <a:xfrm>
            <a:off x="533400" y="2209800"/>
            <a:ext cx="514189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Four: Practice</a:t>
            </a:r>
            <a:endParaRPr lang="en-US" dirty="0"/>
          </a:p>
        </p:txBody>
      </p:sp>
      <p:sp>
        <p:nvSpPr>
          <p:cNvPr id="3" name="Content Placeholder 2"/>
          <p:cNvSpPr>
            <a:spLocks noGrp="1"/>
          </p:cNvSpPr>
          <p:nvPr>
            <p:ph idx="1"/>
          </p:nvPr>
        </p:nvSpPr>
        <p:spPr/>
        <p:txBody>
          <a:bodyPr/>
          <a:lstStyle/>
          <a:p>
            <a:pPr algn="ctr"/>
            <a:endParaRPr lang="en-US" dirty="0" smtClean="0"/>
          </a:p>
          <a:p>
            <a:pPr algn="ctr">
              <a:buNone/>
            </a:pPr>
            <a:endParaRPr lang="en-US" dirty="0"/>
          </a:p>
          <a:p>
            <a:pPr algn="ctr">
              <a:buNone/>
            </a:pPr>
            <a:r>
              <a:rPr lang="en-US" sz="6000" b="1" i="1" dirty="0" smtClean="0"/>
              <a:t>Institutions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39000" y="2590800"/>
            <a:ext cx="1905000" cy="4247317"/>
          </a:xfrm>
          <a:prstGeom prst="rect">
            <a:avLst/>
          </a:prstGeom>
          <a:solidFill>
            <a:schemeClr val="tx2">
              <a:lumMod val="75000"/>
            </a:schemeClr>
          </a:solidFill>
        </p:spPr>
        <p:txBody>
          <a:bodyPr wrap="square" rtlCol="0">
            <a:spAutoFit/>
          </a:bodyPr>
          <a:lstStyle/>
          <a:p>
            <a:pPr>
              <a:buFont typeface="Arial" pitchFamily="34" charset="0"/>
              <a:buChar char="•"/>
            </a:pPr>
            <a:r>
              <a:rPr lang="en-US" sz="1000" dirty="0" smtClean="0">
                <a:solidFill>
                  <a:schemeClr val="bg1"/>
                </a:solidFill>
              </a:rPr>
              <a:t> Genetic differences? </a:t>
            </a:r>
            <a:r>
              <a:rPr lang="en-US" sz="1000" dirty="0" smtClean="0">
                <a:solidFill>
                  <a:schemeClr val="bg1"/>
                </a:solidFill>
                <a:sym typeface="Wingdings" pitchFamily="2" charset="2"/>
              </a:rPr>
              <a:t> NO</a:t>
            </a:r>
          </a:p>
          <a:p>
            <a:pPr>
              <a:buFont typeface="Arial" pitchFamily="34" charset="0"/>
              <a:buChar char="•"/>
            </a:pPr>
            <a:r>
              <a:rPr lang="en-US" sz="1000" dirty="0" smtClean="0">
                <a:solidFill>
                  <a:schemeClr val="bg1"/>
                </a:solidFill>
                <a:sym typeface="Wingdings" pitchFamily="2" charset="2"/>
              </a:rPr>
              <a:t> Test Bias?  NO </a:t>
            </a:r>
            <a:r>
              <a:rPr lang="en-US" sz="1000" dirty="0" smtClean="0">
                <a:solidFill>
                  <a:schemeClr val="bg1"/>
                </a:solidFill>
              </a:rPr>
              <a:t> </a:t>
            </a:r>
          </a:p>
          <a:p>
            <a:pPr>
              <a:buFont typeface="Arial" pitchFamily="34" charset="0"/>
              <a:buChar char="•"/>
            </a:pPr>
            <a:r>
              <a:rPr lang="en-US" sz="1000" dirty="0" smtClean="0">
                <a:solidFill>
                  <a:schemeClr val="bg1"/>
                </a:solidFill>
              </a:rPr>
              <a:t>R-E differences in parenting styles (net of SES)</a:t>
            </a:r>
          </a:p>
          <a:p>
            <a:pPr>
              <a:buFont typeface="Arial" pitchFamily="34" charset="0"/>
              <a:buChar char="•"/>
            </a:pPr>
            <a:r>
              <a:rPr lang="en-US" sz="1000" dirty="0" smtClean="0">
                <a:solidFill>
                  <a:schemeClr val="bg1"/>
                </a:solidFill>
              </a:rPr>
              <a:t> R-E differences in parent involvement</a:t>
            </a:r>
          </a:p>
          <a:p>
            <a:pPr>
              <a:buFont typeface="Arial" pitchFamily="34" charset="0"/>
              <a:buChar char="•"/>
            </a:pPr>
            <a:r>
              <a:rPr lang="en-US" sz="1000" dirty="0" smtClean="0">
                <a:solidFill>
                  <a:schemeClr val="bg1"/>
                </a:solidFill>
              </a:rPr>
              <a:t> R-E differences in </a:t>
            </a:r>
            <a:r>
              <a:rPr lang="en-US" sz="1000" dirty="0" err="1" smtClean="0">
                <a:solidFill>
                  <a:schemeClr val="bg1"/>
                </a:solidFill>
              </a:rPr>
              <a:t>attributional</a:t>
            </a:r>
            <a:r>
              <a:rPr lang="en-US" sz="1000" dirty="0" smtClean="0">
                <a:solidFill>
                  <a:schemeClr val="bg1"/>
                </a:solidFill>
              </a:rPr>
              <a:t> styles – “High cost of Americanization” </a:t>
            </a:r>
          </a:p>
          <a:p>
            <a:pPr>
              <a:buFont typeface="Arial" pitchFamily="34" charset="0"/>
              <a:buChar char="•"/>
            </a:pPr>
            <a:r>
              <a:rPr lang="en-US" sz="1000" dirty="0" smtClean="0">
                <a:solidFill>
                  <a:schemeClr val="bg1"/>
                </a:solidFill>
              </a:rPr>
              <a:t> R-E differences in beliefs about consequences of SCHOOL FAILURE</a:t>
            </a:r>
          </a:p>
          <a:p>
            <a:pPr>
              <a:buFont typeface="Arial" pitchFamily="34" charset="0"/>
              <a:buChar char="•"/>
            </a:pPr>
            <a:r>
              <a:rPr lang="en-US" sz="1000" dirty="0" smtClean="0">
                <a:solidFill>
                  <a:schemeClr val="bg1"/>
                </a:solidFill>
              </a:rPr>
              <a:t> R-E differences in peer groups</a:t>
            </a:r>
          </a:p>
          <a:p>
            <a:pPr>
              <a:buFont typeface="Arial" pitchFamily="34" charset="0"/>
              <a:buChar char="•"/>
            </a:pPr>
            <a:r>
              <a:rPr lang="en-US" sz="1000" dirty="0" smtClean="0">
                <a:solidFill>
                  <a:schemeClr val="bg1"/>
                </a:solidFill>
              </a:rPr>
              <a:t>Black students report doing less homework and are rated by teachers as hard-working</a:t>
            </a:r>
          </a:p>
          <a:p>
            <a:pPr>
              <a:buFont typeface="Arial" pitchFamily="34" charset="0"/>
              <a:buChar char="•"/>
            </a:pPr>
            <a:r>
              <a:rPr lang="en-US" sz="1000" dirty="0" smtClean="0">
                <a:solidFill>
                  <a:schemeClr val="bg1"/>
                </a:solidFill>
              </a:rPr>
              <a:t>Oppositional Culture </a:t>
            </a:r>
            <a:r>
              <a:rPr lang="en-US" sz="1000" dirty="0" smtClean="0">
                <a:solidFill>
                  <a:schemeClr val="bg1"/>
                </a:solidFill>
                <a:sym typeface="Wingdings" pitchFamily="2" charset="2"/>
              </a:rPr>
              <a:t> Voluntary vs. Involuntary Minorities; “Acting white”</a:t>
            </a:r>
          </a:p>
          <a:p>
            <a:pPr>
              <a:buFont typeface="Arial" pitchFamily="34" charset="0"/>
              <a:buChar char="•"/>
            </a:pPr>
            <a:r>
              <a:rPr lang="en-US" sz="1000" dirty="0" smtClean="0">
                <a:solidFill>
                  <a:schemeClr val="bg1"/>
                </a:solidFill>
                <a:sym typeface="Wingdings" pitchFamily="2" charset="2"/>
              </a:rPr>
              <a:t> The Attitude/Achievement Paradox: Concrete vs. Abstract Attitudes about schooling</a:t>
            </a:r>
          </a:p>
          <a:p>
            <a:pPr>
              <a:buFont typeface="Arial" pitchFamily="34" charset="0"/>
              <a:buChar char="•"/>
            </a:pPr>
            <a:r>
              <a:rPr lang="en-US" sz="1000" dirty="0" smtClean="0">
                <a:solidFill>
                  <a:schemeClr val="bg1"/>
                </a:solidFill>
                <a:sym typeface="Wingdings" pitchFamily="2" charset="2"/>
              </a:rPr>
              <a:t>  Cultural Capital  vs. R-E differences in Cognitive Culture</a:t>
            </a:r>
          </a:p>
          <a:p>
            <a:pPr>
              <a:buFont typeface="Arial" pitchFamily="34" charset="0"/>
              <a:buChar char="•"/>
            </a:pPr>
            <a:r>
              <a:rPr lang="en-US" sz="1000" dirty="0" smtClean="0">
                <a:solidFill>
                  <a:schemeClr val="bg1"/>
                </a:solidFill>
                <a:sym typeface="Wingdings" pitchFamily="2" charset="2"/>
              </a:rPr>
              <a:t> Cultural legacies matter</a:t>
            </a:r>
          </a:p>
          <a:p>
            <a:pPr>
              <a:buFont typeface="Arial" pitchFamily="34" charset="0"/>
              <a:buChar char="•"/>
            </a:pPr>
            <a:r>
              <a:rPr lang="en-US" sz="1000" dirty="0" smtClean="0">
                <a:solidFill>
                  <a:schemeClr val="bg1"/>
                </a:solidFill>
                <a:sym typeface="Wingdings" pitchFamily="2" charset="2"/>
              </a:rPr>
              <a:t> Stereotype Threat </a:t>
            </a:r>
          </a:p>
          <a:p>
            <a:pPr>
              <a:buFont typeface="Arial" pitchFamily="34" charset="0"/>
              <a:buChar char="•"/>
            </a:pPr>
            <a:endParaRPr lang="en-US" sz="1000" dirty="0" smtClean="0">
              <a:solidFill>
                <a:schemeClr val="bg1"/>
              </a:solidFill>
            </a:endParaRPr>
          </a:p>
        </p:txBody>
      </p:sp>
      <p:sp>
        <p:nvSpPr>
          <p:cNvPr id="4" name="TextBox 3"/>
          <p:cNvSpPr txBox="1"/>
          <p:nvPr/>
        </p:nvSpPr>
        <p:spPr>
          <a:xfrm>
            <a:off x="1981200" y="-76200"/>
            <a:ext cx="3505200" cy="307777"/>
          </a:xfrm>
          <a:prstGeom prst="rect">
            <a:avLst/>
          </a:prstGeom>
          <a:noFill/>
        </p:spPr>
        <p:txBody>
          <a:bodyPr wrap="square" rtlCol="0">
            <a:spAutoFit/>
          </a:bodyPr>
          <a:lstStyle/>
          <a:p>
            <a:r>
              <a:rPr lang="en-US" sz="1400" dirty="0" smtClean="0"/>
              <a:t>TOOLBOX FOR SOCIOLOGY 20228</a:t>
            </a:r>
            <a:endParaRPr lang="en-US" sz="1400" dirty="0"/>
          </a:p>
        </p:txBody>
      </p:sp>
      <p:sp>
        <p:nvSpPr>
          <p:cNvPr id="5" name="TextBox 4"/>
          <p:cNvSpPr txBox="1"/>
          <p:nvPr/>
        </p:nvSpPr>
        <p:spPr>
          <a:xfrm>
            <a:off x="0" y="0"/>
            <a:ext cx="1905000" cy="1277273"/>
          </a:xfrm>
          <a:prstGeom prst="rect">
            <a:avLst/>
          </a:prstGeom>
          <a:solidFill>
            <a:schemeClr val="tx2">
              <a:lumMod val="40000"/>
              <a:lumOff val="60000"/>
            </a:schemeClr>
          </a:solidFill>
        </p:spPr>
        <p:txBody>
          <a:bodyPr wrap="square" rtlCol="0">
            <a:spAutoFit/>
          </a:bodyPr>
          <a:lstStyle/>
          <a:p>
            <a:r>
              <a:rPr lang="en-US" sz="1100" b="1" dirty="0" smtClean="0">
                <a:solidFill>
                  <a:schemeClr val="bg1"/>
                </a:solidFill>
              </a:rPr>
              <a:t>NORMATIVE FRAMES:</a:t>
            </a:r>
          </a:p>
          <a:p>
            <a:r>
              <a:rPr lang="en-US" sz="1100" dirty="0" smtClean="0">
                <a:solidFill>
                  <a:schemeClr val="bg1"/>
                </a:solidFill>
              </a:rPr>
              <a:t>LABAREE: </a:t>
            </a:r>
          </a:p>
          <a:p>
            <a:pPr>
              <a:buFont typeface="Arial" pitchFamily="34" charset="0"/>
              <a:buChar char="•"/>
            </a:pPr>
            <a:r>
              <a:rPr lang="en-US" sz="1100" dirty="0" smtClean="0">
                <a:solidFill>
                  <a:schemeClr val="bg1"/>
                </a:solidFill>
              </a:rPr>
              <a:t>Democratic Equality</a:t>
            </a:r>
          </a:p>
          <a:p>
            <a:pPr>
              <a:buFont typeface="Arial" pitchFamily="34" charset="0"/>
              <a:buChar char="•"/>
            </a:pPr>
            <a:r>
              <a:rPr lang="en-US" sz="1100" dirty="0" smtClean="0">
                <a:solidFill>
                  <a:schemeClr val="bg1"/>
                </a:solidFill>
              </a:rPr>
              <a:t>Social Efficiency</a:t>
            </a:r>
          </a:p>
          <a:p>
            <a:pPr>
              <a:buFont typeface="Arial" pitchFamily="34" charset="0"/>
              <a:buChar char="•"/>
            </a:pPr>
            <a:r>
              <a:rPr lang="en-US" sz="1100" dirty="0" smtClean="0">
                <a:solidFill>
                  <a:schemeClr val="bg1"/>
                </a:solidFill>
              </a:rPr>
              <a:t>Social Mobility</a:t>
            </a:r>
          </a:p>
          <a:p>
            <a:r>
              <a:rPr lang="en-US" sz="1100" b="1" dirty="0" smtClean="0">
                <a:solidFill>
                  <a:schemeClr val="bg1"/>
                </a:solidFill>
              </a:rPr>
              <a:t>Meritocracy </a:t>
            </a:r>
            <a:r>
              <a:rPr lang="en-US" sz="1100" dirty="0" smtClean="0">
                <a:solidFill>
                  <a:schemeClr val="bg1"/>
                </a:solidFill>
              </a:rPr>
              <a:t>: </a:t>
            </a:r>
          </a:p>
          <a:p>
            <a:r>
              <a:rPr lang="en-US" sz="1100" dirty="0" smtClean="0">
                <a:solidFill>
                  <a:schemeClr val="bg1"/>
                </a:solidFill>
              </a:rPr>
              <a:t>Good and Bad Inequality</a:t>
            </a:r>
            <a:endParaRPr lang="en-US" sz="1100" dirty="0">
              <a:solidFill>
                <a:schemeClr val="bg1"/>
              </a:solidFill>
            </a:endParaRPr>
          </a:p>
        </p:txBody>
      </p:sp>
      <p:sp>
        <p:nvSpPr>
          <p:cNvPr id="6" name="TextBox 5"/>
          <p:cNvSpPr txBox="1"/>
          <p:nvPr/>
        </p:nvSpPr>
        <p:spPr>
          <a:xfrm>
            <a:off x="0" y="1219200"/>
            <a:ext cx="1905000" cy="1615827"/>
          </a:xfrm>
          <a:prstGeom prst="rect">
            <a:avLst/>
          </a:prstGeom>
          <a:solidFill>
            <a:schemeClr val="accent1">
              <a:lumMod val="75000"/>
            </a:schemeClr>
          </a:solidFill>
        </p:spPr>
        <p:txBody>
          <a:bodyPr wrap="square" rtlCol="0">
            <a:spAutoFit/>
          </a:bodyPr>
          <a:lstStyle/>
          <a:p>
            <a:r>
              <a:rPr lang="en-US" sz="1100" b="1" dirty="0" smtClean="0">
                <a:solidFill>
                  <a:schemeClr val="bg1"/>
                </a:solidFill>
              </a:rPr>
              <a:t>MODEL OF STUDENT LEARNING</a:t>
            </a:r>
          </a:p>
          <a:p>
            <a:pPr>
              <a:buFont typeface="Arial" pitchFamily="34" charset="0"/>
              <a:buChar char="•"/>
            </a:pPr>
            <a:r>
              <a:rPr lang="en-US" sz="1100" dirty="0">
                <a:solidFill>
                  <a:schemeClr val="bg1"/>
                </a:solidFill>
              </a:rPr>
              <a:t> </a:t>
            </a:r>
            <a:r>
              <a:rPr lang="en-US" sz="1100" dirty="0" smtClean="0">
                <a:solidFill>
                  <a:schemeClr val="bg1"/>
                </a:solidFill>
              </a:rPr>
              <a:t>Effort</a:t>
            </a:r>
          </a:p>
          <a:p>
            <a:pPr>
              <a:buFont typeface="Arial" pitchFamily="34" charset="0"/>
              <a:buChar char="•"/>
            </a:pPr>
            <a:r>
              <a:rPr lang="en-US" sz="1100" dirty="0" smtClean="0">
                <a:solidFill>
                  <a:schemeClr val="bg1"/>
                </a:solidFill>
              </a:rPr>
              <a:t> Opportunity to Learn</a:t>
            </a:r>
          </a:p>
          <a:p>
            <a:pPr>
              <a:buFont typeface="Arial" pitchFamily="34" charset="0"/>
              <a:buChar char="•"/>
            </a:pPr>
            <a:r>
              <a:rPr lang="en-US" sz="1100" dirty="0">
                <a:solidFill>
                  <a:schemeClr val="bg1"/>
                </a:solidFill>
              </a:rPr>
              <a:t> </a:t>
            </a:r>
            <a:r>
              <a:rPr lang="en-US" sz="1100" dirty="0" smtClean="0">
                <a:solidFill>
                  <a:schemeClr val="bg1"/>
                </a:solidFill>
              </a:rPr>
              <a:t>Ability</a:t>
            </a:r>
          </a:p>
          <a:p>
            <a:pPr>
              <a:buFont typeface="Arial" pitchFamily="34" charset="0"/>
              <a:buChar char="•"/>
            </a:pPr>
            <a:r>
              <a:rPr lang="en-US" sz="1100" dirty="0" smtClean="0">
                <a:solidFill>
                  <a:schemeClr val="bg1"/>
                </a:solidFill>
              </a:rPr>
              <a:t>Additive vs. Multiplicative Models</a:t>
            </a:r>
          </a:p>
          <a:p>
            <a:endParaRPr lang="en-US" sz="1100" dirty="0" smtClean="0">
              <a:solidFill>
                <a:schemeClr val="bg1"/>
              </a:solidFill>
            </a:endParaRPr>
          </a:p>
          <a:p>
            <a:r>
              <a:rPr lang="en-US" sz="1100" dirty="0" smtClean="0">
                <a:solidFill>
                  <a:schemeClr val="bg1"/>
                </a:solidFill>
              </a:rPr>
              <a:t>CUMULATIVE ADVANTAGE</a:t>
            </a:r>
            <a:endParaRPr lang="en-US" sz="1200" dirty="0">
              <a:solidFill>
                <a:schemeClr val="bg1"/>
              </a:solidFill>
            </a:endParaRPr>
          </a:p>
        </p:txBody>
      </p:sp>
      <p:sp>
        <p:nvSpPr>
          <p:cNvPr id="7" name="TextBox 6"/>
          <p:cNvSpPr txBox="1"/>
          <p:nvPr/>
        </p:nvSpPr>
        <p:spPr>
          <a:xfrm>
            <a:off x="0" y="2819400"/>
            <a:ext cx="1905000" cy="1954381"/>
          </a:xfrm>
          <a:prstGeom prst="rect">
            <a:avLst/>
          </a:prstGeom>
          <a:solidFill>
            <a:schemeClr val="tx2">
              <a:lumMod val="60000"/>
              <a:lumOff val="40000"/>
            </a:schemeClr>
          </a:solidFill>
        </p:spPr>
        <p:txBody>
          <a:bodyPr wrap="square" rtlCol="0">
            <a:spAutoFit/>
          </a:bodyPr>
          <a:lstStyle/>
          <a:p>
            <a:r>
              <a:rPr lang="en-US" sz="1100" b="1" dirty="0" smtClean="0">
                <a:solidFill>
                  <a:schemeClr val="bg1"/>
                </a:solidFill>
              </a:rPr>
              <a:t>GENETIC ENDOWMENTS</a:t>
            </a:r>
          </a:p>
          <a:p>
            <a:pPr>
              <a:buFont typeface="Arial" pitchFamily="34" charset="0"/>
              <a:buChar char="•"/>
            </a:pPr>
            <a:r>
              <a:rPr lang="en-US" sz="1100" dirty="0" smtClean="0">
                <a:solidFill>
                  <a:schemeClr val="bg1"/>
                </a:solidFill>
              </a:rPr>
              <a:t>Heritability vs. Environment</a:t>
            </a:r>
          </a:p>
          <a:p>
            <a:pPr>
              <a:buFont typeface="Arial" pitchFamily="34" charset="0"/>
              <a:buChar char="•"/>
            </a:pPr>
            <a:r>
              <a:rPr lang="en-US" sz="1100" dirty="0" smtClean="0">
                <a:solidFill>
                  <a:schemeClr val="bg1"/>
                </a:solidFill>
              </a:rPr>
              <a:t>Heritable ≠ Immutable</a:t>
            </a:r>
          </a:p>
          <a:p>
            <a:pPr>
              <a:buFont typeface="Arial" pitchFamily="34" charset="0"/>
              <a:buChar char="•"/>
            </a:pPr>
            <a:r>
              <a:rPr lang="en-US" sz="1100" dirty="0" smtClean="0">
                <a:solidFill>
                  <a:schemeClr val="bg1"/>
                </a:solidFill>
              </a:rPr>
              <a:t>Nature turns on Nurture – genes trigger environmental influences</a:t>
            </a:r>
          </a:p>
          <a:p>
            <a:pPr>
              <a:buFont typeface="Arial" pitchFamily="34" charset="0"/>
              <a:buChar char="•"/>
            </a:pPr>
            <a:r>
              <a:rPr lang="en-US" sz="1100" dirty="0" smtClean="0">
                <a:solidFill>
                  <a:schemeClr val="bg1"/>
                </a:solidFill>
              </a:rPr>
              <a:t>Shared vs. non-shared environment</a:t>
            </a:r>
          </a:p>
          <a:p>
            <a:pPr>
              <a:buFont typeface="Arial" pitchFamily="34" charset="0"/>
              <a:buChar char="•"/>
            </a:pPr>
            <a:r>
              <a:rPr lang="en-US" sz="1100" dirty="0" err="1" smtClean="0">
                <a:solidFill>
                  <a:schemeClr val="bg1"/>
                </a:solidFill>
              </a:rPr>
              <a:t>Epigentics</a:t>
            </a:r>
            <a:r>
              <a:rPr lang="en-US" sz="1100" dirty="0" smtClean="0">
                <a:solidFill>
                  <a:schemeClr val="bg1"/>
                </a:solidFill>
              </a:rPr>
              <a:t> – gene expression</a:t>
            </a:r>
          </a:p>
          <a:p>
            <a:pPr>
              <a:buFont typeface="Arial" pitchFamily="34" charset="0"/>
              <a:buChar char="•"/>
            </a:pPr>
            <a:r>
              <a:rPr lang="en-US" sz="1100" dirty="0" smtClean="0">
                <a:solidFill>
                  <a:schemeClr val="bg1"/>
                </a:solidFill>
              </a:rPr>
              <a:t>Effects of Schooling</a:t>
            </a:r>
          </a:p>
          <a:p>
            <a:pPr>
              <a:buFont typeface="Arial" pitchFamily="34" charset="0"/>
              <a:buChar char="•"/>
            </a:pPr>
            <a:r>
              <a:rPr lang="en-US" sz="1100" dirty="0" smtClean="0">
                <a:solidFill>
                  <a:schemeClr val="bg1"/>
                </a:solidFill>
              </a:rPr>
              <a:t>The Flynn Effect</a:t>
            </a:r>
            <a:endParaRPr lang="en-US" sz="1200" dirty="0"/>
          </a:p>
        </p:txBody>
      </p:sp>
      <p:sp>
        <p:nvSpPr>
          <p:cNvPr id="8" name="TextBox 7"/>
          <p:cNvSpPr txBox="1"/>
          <p:nvPr/>
        </p:nvSpPr>
        <p:spPr>
          <a:xfrm>
            <a:off x="1905000" y="187166"/>
            <a:ext cx="3505200" cy="2708434"/>
          </a:xfrm>
          <a:prstGeom prst="rect">
            <a:avLst/>
          </a:prstGeom>
          <a:solidFill>
            <a:schemeClr val="tx2">
              <a:lumMod val="50000"/>
            </a:schemeClr>
          </a:solidFill>
        </p:spPr>
        <p:txBody>
          <a:bodyPr wrap="square" numCol="2" rtlCol="0">
            <a:spAutoFit/>
          </a:bodyPr>
          <a:lstStyle/>
          <a:p>
            <a:r>
              <a:rPr lang="en-US" sz="1000" b="1" dirty="0" smtClean="0">
                <a:solidFill>
                  <a:schemeClr val="bg1"/>
                </a:solidFill>
              </a:rPr>
              <a:t>BETWEEN SCHOOL INEQUALITY</a:t>
            </a:r>
          </a:p>
          <a:p>
            <a:r>
              <a:rPr lang="en-US" sz="1000" dirty="0" smtClean="0">
                <a:solidFill>
                  <a:schemeClr val="bg1"/>
                </a:solidFill>
              </a:rPr>
              <a:t>Coleman Report:</a:t>
            </a:r>
          </a:p>
          <a:p>
            <a:pPr>
              <a:buFont typeface="Arial" pitchFamily="34" charset="0"/>
              <a:buChar char="•"/>
            </a:pPr>
            <a:r>
              <a:rPr lang="en-US" sz="1000" dirty="0" smtClean="0">
                <a:solidFill>
                  <a:schemeClr val="bg1"/>
                </a:solidFill>
              </a:rPr>
              <a:t> Most variation (20-30%) in achievement levels and gains is within (not between) schools</a:t>
            </a:r>
          </a:p>
          <a:p>
            <a:pPr>
              <a:buFont typeface="Arial" pitchFamily="34" charset="0"/>
              <a:buChar char="•"/>
            </a:pPr>
            <a:r>
              <a:rPr lang="en-US" sz="1000" dirty="0" smtClean="0">
                <a:solidFill>
                  <a:schemeClr val="bg1"/>
                </a:solidFill>
              </a:rPr>
              <a:t> Schools are more similar than they are different</a:t>
            </a:r>
          </a:p>
          <a:p>
            <a:pPr>
              <a:buFont typeface="Arial" pitchFamily="34" charset="0"/>
              <a:buChar char="•"/>
            </a:pPr>
            <a:r>
              <a:rPr lang="en-US" sz="1000" dirty="0" smtClean="0">
                <a:solidFill>
                  <a:schemeClr val="bg1"/>
                </a:solidFill>
              </a:rPr>
              <a:t> Teacher quality and composition are school characteristics most closely related to achievement </a:t>
            </a:r>
          </a:p>
          <a:p>
            <a:pPr>
              <a:buFont typeface="Arial" pitchFamily="34" charset="0"/>
              <a:buChar char="•"/>
            </a:pPr>
            <a:r>
              <a:rPr lang="en-US" sz="1000" dirty="0" smtClean="0">
                <a:solidFill>
                  <a:schemeClr val="bg1"/>
                </a:solidFill>
              </a:rPr>
              <a:t> Student’s demographic characteristics and attitudes are stronger predictors of achievement than school characteristics </a:t>
            </a:r>
          </a:p>
          <a:p>
            <a:pPr>
              <a:buFont typeface="Arial" pitchFamily="34" charset="0"/>
              <a:buChar char="•"/>
            </a:pPr>
            <a:endParaRPr lang="en-US" sz="1000" dirty="0" smtClean="0">
              <a:solidFill>
                <a:schemeClr val="bg1"/>
              </a:solidFill>
            </a:endParaRPr>
          </a:p>
          <a:p>
            <a:pPr>
              <a:buFont typeface="Arial" pitchFamily="34" charset="0"/>
              <a:buChar char="•"/>
            </a:pPr>
            <a:r>
              <a:rPr lang="en-US" sz="1000" dirty="0" smtClean="0">
                <a:solidFill>
                  <a:schemeClr val="bg1"/>
                </a:solidFill>
              </a:rPr>
              <a:t> Only about 30-40% of the race and SES gaps in achievement are between schools</a:t>
            </a:r>
          </a:p>
          <a:p>
            <a:pPr>
              <a:buFont typeface="Arial" pitchFamily="34" charset="0"/>
              <a:buChar char="•"/>
            </a:pPr>
            <a:r>
              <a:rPr lang="en-US" sz="1000" dirty="0" smtClean="0">
                <a:solidFill>
                  <a:schemeClr val="bg1"/>
                </a:solidFill>
              </a:rPr>
              <a:t> Substantially more of the POVERTY gap is between schools (50-60%)</a:t>
            </a:r>
          </a:p>
          <a:p>
            <a:pPr>
              <a:buFont typeface="Arial" pitchFamily="34" charset="0"/>
              <a:buChar char="•"/>
            </a:pPr>
            <a:r>
              <a:rPr lang="en-US" sz="1000" dirty="0" smtClean="0">
                <a:solidFill>
                  <a:schemeClr val="bg1"/>
                </a:solidFill>
              </a:rPr>
              <a:t> Lankford Curve: Better teachers are sorted into schools with more advantaged students</a:t>
            </a:r>
          </a:p>
          <a:p>
            <a:pPr>
              <a:buFont typeface="Arial" pitchFamily="34" charset="0"/>
              <a:buChar char="•"/>
            </a:pPr>
            <a:r>
              <a:rPr lang="en-US" sz="1000" dirty="0" smtClean="0">
                <a:solidFill>
                  <a:schemeClr val="bg1"/>
                </a:solidFill>
              </a:rPr>
              <a:t> Achievement gaps are already present when children begin school; the gaps grow bigger over time as student progress through school</a:t>
            </a:r>
          </a:p>
          <a:p>
            <a:pPr>
              <a:buFont typeface="Arial" pitchFamily="34" charset="0"/>
              <a:buChar char="•"/>
            </a:pPr>
            <a:r>
              <a:rPr lang="en-US" sz="1000" dirty="0" smtClean="0">
                <a:solidFill>
                  <a:schemeClr val="bg1"/>
                </a:solidFill>
              </a:rPr>
              <a:t> Money matters – but it’s not a straightforward relationship</a:t>
            </a:r>
            <a:endParaRPr lang="en-US" sz="1000" dirty="0">
              <a:solidFill>
                <a:schemeClr val="bg1"/>
              </a:solidFill>
            </a:endParaRPr>
          </a:p>
        </p:txBody>
      </p:sp>
      <p:sp>
        <p:nvSpPr>
          <p:cNvPr id="9" name="TextBox 8"/>
          <p:cNvSpPr txBox="1"/>
          <p:nvPr/>
        </p:nvSpPr>
        <p:spPr>
          <a:xfrm>
            <a:off x="1905000" y="2819400"/>
            <a:ext cx="3505200" cy="1954381"/>
          </a:xfrm>
          <a:prstGeom prst="rect">
            <a:avLst/>
          </a:prstGeom>
          <a:solidFill>
            <a:schemeClr val="accent1">
              <a:lumMod val="60000"/>
              <a:lumOff val="40000"/>
            </a:schemeClr>
          </a:solidFill>
          <a:ln w="15875">
            <a:noFill/>
          </a:ln>
        </p:spPr>
        <p:txBody>
          <a:bodyPr wrap="square" numCol="2" rtlCol="0">
            <a:spAutoFit/>
          </a:bodyPr>
          <a:lstStyle/>
          <a:p>
            <a:r>
              <a:rPr lang="en-US" sz="1100" b="1" dirty="0" smtClean="0">
                <a:solidFill>
                  <a:schemeClr val="bg1"/>
                </a:solidFill>
              </a:rPr>
              <a:t>WITHIN SCHOOL INEQUALITY</a:t>
            </a:r>
          </a:p>
          <a:p>
            <a:r>
              <a:rPr lang="en-US" sz="1100" dirty="0" smtClean="0">
                <a:solidFill>
                  <a:schemeClr val="bg1"/>
                </a:solidFill>
              </a:rPr>
              <a:t>Ability Grouping/Tracking</a:t>
            </a:r>
          </a:p>
          <a:p>
            <a:r>
              <a:rPr lang="en-US" sz="1100" dirty="0" smtClean="0">
                <a:solidFill>
                  <a:schemeClr val="bg1"/>
                </a:solidFill>
              </a:rPr>
              <a:t>Course Taking</a:t>
            </a:r>
          </a:p>
          <a:p>
            <a:r>
              <a:rPr lang="en-US" sz="1100" dirty="0" smtClean="0">
                <a:solidFill>
                  <a:schemeClr val="bg1"/>
                </a:solidFill>
              </a:rPr>
              <a:t>RATIONALE – “Goldilocks Zone” for each student</a:t>
            </a:r>
          </a:p>
          <a:p>
            <a:pPr>
              <a:buFont typeface="Arial" pitchFamily="34" charset="0"/>
              <a:buChar char="•"/>
            </a:pPr>
            <a:r>
              <a:rPr lang="en-US" sz="1100" dirty="0" smtClean="0">
                <a:solidFill>
                  <a:schemeClr val="bg1"/>
                </a:solidFill>
              </a:rPr>
              <a:t> U.S. – grouping within schools; Germany and Japan – grouping b/w schools</a:t>
            </a:r>
          </a:p>
          <a:p>
            <a:pPr>
              <a:buFont typeface="Arial" pitchFamily="34" charset="0"/>
              <a:buChar char="•"/>
            </a:pPr>
            <a:r>
              <a:rPr lang="en-US" sz="1100" dirty="0" smtClean="0">
                <a:solidFill>
                  <a:schemeClr val="bg1"/>
                </a:solidFill>
              </a:rPr>
              <a:t> SORTING Processes</a:t>
            </a:r>
          </a:p>
          <a:p>
            <a:pPr>
              <a:buFont typeface="Arial" pitchFamily="34" charset="0"/>
              <a:buChar char="•"/>
            </a:pPr>
            <a:r>
              <a:rPr lang="en-US" sz="1100" dirty="0" smtClean="0">
                <a:solidFill>
                  <a:schemeClr val="bg1"/>
                </a:solidFill>
              </a:rPr>
              <a:t>MOBILITY across groups, tracks, courses</a:t>
            </a:r>
          </a:p>
          <a:p>
            <a:pPr>
              <a:buFont typeface="Arial" pitchFamily="34" charset="0"/>
              <a:buChar char="•"/>
            </a:pPr>
            <a:r>
              <a:rPr lang="en-US" sz="1100" dirty="0" smtClean="0">
                <a:solidFill>
                  <a:schemeClr val="bg1"/>
                </a:solidFill>
              </a:rPr>
              <a:t>EFFECTS on OTL (Instruction, curriculum, teacher quality, class climate)</a:t>
            </a:r>
          </a:p>
          <a:p>
            <a:pPr>
              <a:buFont typeface="Arial" pitchFamily="34" charset="0"/>
              <a:buChar char="•"/>
            </a:pPr>
            <a:r>
              <a:rPr lang="en-US" sz="1100" dirty="0" smtClean="0">
                <a:solidFill>
                  <a:schemeClr val="bg1"/>
                </a:solidFill>
              </a:rPr>
              <a:t>EFFECT on ACHIEVEMENT </a:t>
            </a:r>
          </a:p>
          <a:p>
            <a:pPr>
              <a:buFont typeface="Arial" pitchFamily="34" charset="0"/>
              <a:buChar char="•"/>
            </a:pPr>
            <a:r>
              <a:rPr lang="en-US" sz="1100" dirty="0" smtClean="0">
                <a:solidFill>
                  <a:schemeClr val="bg1"/>
                </a:solidFill>
              </a:rPr>
              <a:t> Higher Ability students learn more in tracked classes; low achievers learn less</a:t>
            </a:r>
          </a:p>
        </p:txBody>
      </p:sp>
      <p:sp>
        <p:nvSpPr>
          <p:cNvPr id="11" name="TextBox 10"/>
          <p:cNvSpPr txBox="1"/>
          <p:nvPr/>
        </p:nvSpPr>
        <p:spPr>
          <a:xfrm>
            <a:off x="0" y="4724400"/>
            <a:ext cx="7239000" cy="2133600"/>
          </a:xfrm>
          <a:prstGeom prst="rect">
            <a:avLst/>
          </a:prstGeom>
          <a:solidFill>
            <a:schemeClr val="accent1">
              <a:lumMod val="75000"/>
            </a:schemeClr>
          </a:solidFill>
        </p:spPr>
        <p:txBody>
          <a:bodyPr wrap="square" numCol="3" rtlCol="0">
            <a:spAutoFit/>
          </a:bodyPr>
          <a:lstStyle/>
          <a:p>
            <a:r>
              <a:rPr lang="en-US" sz="1100" b="1" dirty="0" smtClean="0">
                <a:solidFill>
                  <a:schemeClr val="bg1"/>
                </a:solidFill>
              </a:rPr>
              <a:t>FAMILIES AND INEQUALITY</a:t>
            </a:r>
            <a:endParaRPr lang="en-US" sz="1100" dirty="0" smtClean="0">
              <a:solidFill>
                <a:schemeClr val="bg1"/>
              </a:solidFill>
            </a:endParaRPr>
          </a:p>
          <a:p>
            <a:pPr>
              <a:buFont typeface="Arial" pitchFamily="34" charset="0"/>
              <a:buChar char="•"/>
            </a:pPr>
            <a:r>
              <a:rPr lang="en-US" sz="1100" dirty="0" smtClean="0">
                <a:solidFill>
                  <a:schemeClr val="bg1"/>
                </a:solidFill>
              </a:rPr>
              <a:t> Differences in Neonatal Care </a:t>
            </a:r>
          </a:p>
          <a:p>
            <a:pPr>
              <a:buFont typeface="Arial" pitchFamily="34" charset="0"/>
              <a:buChar char="•"/>
            </a:pPr>
            <a:r>
              <a:rPr lang="en-US" sz="1100" dirty="0" smtClean="0">
                <a:solidFill>
                  <a:schemeClr val="bg1"/>
                </a:solidFill>
              </a:rPr>
              <a:t> NO SES gap at NINE months </a:t>
            </a:r>
          </a:p>
          <a:p>
            <a:pPr>
              <a:buFont typeface="Arial" pitchFamily="34" charset="0"/>
              <a:buChar char="•"/>
            </a:pPr>
            <a:r>
              <a:rPr lang="en-US" sz="1100" dirty="0" smtClean="0">
                <a:solidFill>
                  <a:schemeClr val="bg1"/>
                </a:solidFill>
              </a:rPr>
              <a:t> SES gap emerge by 2 years after birth</a:t>
            </a:r>
          </a:p>
          <a:p>
            <a:pPr>
              <a:buFont typeface="Arial" pitchFamily="34" charset="0"/>
              <a:buChar char="•"/>
            </a:pPr>
            <a:r>
              <a:rPr lang="en-US" sz="1100" dirty="0" smtClean="0">
                <a:solidFill>
                  <a:schemeClr val="bg1"/>
                </a:solidFill>
              </a:rPr>
              <a:t> SES gap in achievement grow larger as children progress through K-12</a:t>
            </a:r>
          </a:p>
          <a:p>
            <a:pPr>
              <a:buFont typeface="Arial" pitchFamily="34" charset="0"/>
              <a:buChar char="•"/>
            </a:pPr>
            <a:r>
              <a:rPr lang="en-US" sz="1100" dirty="0" smtClean="0">
                <a:solidFill>
                  <a:schemeClr val="bg1"/>
                </a:solidFill>
              </a:rPr>
              <a:t>Pre-K – Differences in “Cognitive Culture” b/w families (Number of words, kinds of verbal interactions, </a:t>
            </a:r>
          </a:p>
          <a:p>
            <a:pPr>
              <a:buFont typeface="Arial" pitchFamily="34" charset="0"/>
              <a:buChar char="•"/>
            </a:pPr>
            <a:r>
              <a:rPr lang="en-US" sz="1100" dirty="0" smtClean="0">
                <a:solidFill>
                  <a:schemeClr val="bg1"/>
                </a:solidFill>
              </a:rPr>
              <a:t> Differences in Childcare/Pre-K programs (Quantity of Schooling and Quality of programming) </a:t>
            </a:r>
          </a:p>
          <a:p>
            <a:pPr>
              <a:buFont typeface="Arial" pitchFamily="34" charset="0"/>
              <a:buChar char="•"/>
            </a:pPr>
            <a:r>
              <a:rPr lang="en-US" sz="1100" dirty="0" smtClean="0">
                <a:solidFill>
                  <a:schemeClr val="bg1"/>
                </a:solidFill>
              </a:rPr>
              <a:t> Seasonal Learning – More SES divergence in the summer than during the school year</a:t>
            </a:r>
          </a:p>
          <a:p>
            <a:pPr>
              <a:buFont typeface="Arial" pitchFamily="34" charset="0"/>
              <a:buChar char="•"/>
            </a:pPr>
            <a:r>
              <a:rPr lang="en-US" sz="1100" dirty="0" smtClean="0">
                <a:solidFill>
                  <a:schemeClr val="bg1"/>
                </a:solidFill>
              </a:rPr>
              <a:t> Faucet Theory</a:t>
            </a:r>
          </a:p>
          <a:p>
            <a:pPr>
              <a:buFont typeface="Arial" pitchFamily="34" charset="0"/>
              <a:buChar char="•"/>
            </a:pPr>
            <a:r>
              <a:rPr lang="en-US" sz="1100" dirty="0" smtClean="0">
                <a:solidFill>
                  <a:schemeClr val="bg1"/>
                </a:solidFill>
              </a:rPr>
              <a:t> “Psychological Capital” </a:t>
            </a:r>
          </a:p>
          <a:p>
            <a:pPr>
              <a:buFont typeface="Arial" pitchFamily="34" charset="0"/>
              <a:buChar char="•"/>
            </a:pPr>
            <a:r>
              <a:rPr lang="en-US" sz="1100" dirty="0" smtClean="0">
                <a:solidFill>
                  <a:schemeClr val="bg1"/>
                </a:solidFill>
              </a:rPr>
              <a:t> Teacher-quality and class-size interaction with SES – these factors are more important for LOW SES students’ achievement </a:t>
            </a:r>
          </a:p>
          <a:p>
            <a:pPr>
              <a:buFont typeface="Arial" pitchFamily="34" charset="0"/>
              <a:buChar char="•"/>
            </a:pPr>
            <a:r>
              <a:rPr lang="en-US" sz="1100" dirty="0" smtClean="0">
                <a:solidFill>
                  <a:schemeClr val="bg1"/>
                </a:solidFill>
              </a:rPr>
              <a:t>Concerted Cultivation vs. Accomplishment of Natural Growth</a:t>
            </a:r>
          </a:p>
          <a:p>
            <a:pPr>
              <a:buFont typeface="Arial" pitchFamily="34" charset="0"/>
              <a:buChar char="•"/>
            </a:pPr>
            <a:r>
              <a:rPr lang="en-US" sz="1100" dirty="0" smtClean="0">
                <a:solidFill>
                  <a:schemeClr val="bg1"/>
                </a:solidFill>
              </a:rPr>
              <a:t> Four R’s of Parent Involvement: Reinforcing, Responding, Reading, Respecting</a:t>
            </a:r>
          </a:p>
          <a:p>
            <a:pPr>
              <a:buFont typeface="Arial" pitchFamily="34" charset="0"/>
              <a:buChar char="•"/>
            </a:pPr>
            <a:r>
              <a:rPr lang="en-US" sz="1100" b="1" dirty="0" smtClean="0">
                <a:solidFill>
                  <a:schemeClr val="bg1"/>
                </a:solidFill>
              </a:rPr>
              <a:t> Authoritative</a:t>
            </a:r>
            <a:r>
              <a:rPr lang="en-US" sz="1100" dirty="0" smtClean="0">
                <a:solidFill>
                  <a:schemeClr val="bg1"/>
                </a:solidFill>
              </a:rPr>
              <a:t>, Authoritarian, and Permissive Parenting Styles </a:t>
            </a:r>
            <a:r>
              <a:rPr lang="en-US" sz="1100" b="1" dirty="0" smtClean="0">
                <a:solidFill>
                  <a:schemeClr val="bg1"/>
                </a:solidFill>
              </a:rPr>
              <a:t>(Acceptance, Firmness, and Autonomy)</a:t>
            </a:r>
          </a:p>
          <a:p>
            <a:pPr>
              <a:buFont typeface="Arial" pitchFamily="34" charset="0"/>
              <a:buChar char="•"/>
            </a:pPr>
            <a:r>
              <a:rPr lang="en-US" sz="1100" dirty="0" smtClean="0">
                <a:solidFill>
                  <a:schemeClr val="bg1"/>
                </a:solidFill>
              </a:rPr>
              <a:t> Authoritative Parenting – fosters (1) greater independence and self-discipline and (2) healthy </a:t>
            </a:r>
            <a:r>
              <a:rPr lang="en-US" sz="1100" dirty="0" err="1" smtClean="0">
                <a:solidFill>
                  <a:schemeClr val="bg1"/>
                </a:solidFill>
              </a:rPr>
              <a:t>attributional</a:t>
            </a:r>
            <a:r>
              <a:rPr lang="en-US" sz="1100" dirty="0" smtClean="0">
                <a:solidFill>
                  <a:schemeClr val="bg1"/>
                </a:solidFill>
              </a:rPr>
              <a:t> style (hard work accounts for school success)</a:t>
            </a:r>
          </a:p>
          <a:p>
            <a:pPr>
              <a:buFont typeface="Arial" pitchFamily="34" charset="0"/>
              <a:buChar char="•"/>
            </a:pPr>
            <a:r>
              <a:rPr lang="en-US" sz="1100" dirty="0" smtClean="0">
                <a:solidFill>
                  <a:schemeClr val="bg1"/>
                </a:solidFill>
              </a:rPr>
              <a:t> Development of PRACTICAL INTELLIGENCE (more important than IQ)</a:t>
            </a:r>
          </a:p>
          <a:p>
            <a:endParaRPr lang="en-US" sz="1100" dirty="0" smtClean="0">
              <a:solidFill>
                <a:schemeClr val="bg1"/>
              </a:solidFill>
            </a:endParaRPr>
          </a:p>
        </p:txBody>
      </p:sp>
      <p:sp>
        <p:nvSpPr>
          <p:cNvPr id="12" name="TextBox 11"/>
          <p:cNvSpPr txBox="1"/>
          <p:nvPr/>
        </p:nvSpPr>
        <p:spPr>
          <a:xfrm>
            <a:off x="5410200" y="0"/>
            <a:ext cx="3733800" cy="2631490"/>
          </a:xfrm>
          <a:prstGeom prst="rect">
            <a:avLst/>
          </a:prstGeom>
          <a:solidFill>
            <a:schemeClr val="tx2">
              <a:lumMod val="60000"/>
              <a:lumOff val="40000"/>
            </a:schemeClr>
          </a:solidFill>
        </p:spPr>
        <p:txBody>
          <a:bodyPr wrap="square" numCol="2" rtlCol="0">
            <a:spAutoFit/>
          </a:bodyPr>
          <a:lstStyle/>
          <a:p>
            <a:r>
              <a:rPr lang="en-US" sz="1100" b="1" dirty="0" smtClean="0">
                <a:solidFill>
                  <a:schemeClr val="bg1"/>
                </a:solidFill>
              </a:rPr>
              <a:t>PEERS AND INEQUALITY </a:t>
            </a:r>
          </a:p>
          <a:p>
            <a:pPr>
              <a:buFont typeface="Arial" pitchFamily="34" charset="0"/>
              <a:buChar char="•"/>
            </a:pPr>
            <a:r>
              <a:rPr lang="en-US" sz="1100" dirty="0" smtClean="0">
                <a:solidFill>
                  <a:schemeClr val="bg1"/>
                </a:solidFill>
              </a:rPr>
              <a:t> Peers increase in importance during adolescence, while families decrease in importance  </a:t>
            </a:r>
          </a:p>
          <a:p>
            <a:pPr>
              <a:buFont typeface="Arial" pitchFamily="34" charset="0"/>
              <a:buChar char="•"/>
            </a:pPr>
            <a:r>
              <a:rPr lang="en-US" sz="1100" dirty="0" smtClean="0">
                <a:solidFill>
                  <a:schemeClr val="bg1"/>
                </a:solidFill>
              </a:rPr>
              <a:t>Group Contrast Theory (Differentiation and Assimilation) </a:t>
            </a:r>
          </a:p>
          <a:p>
            <a:pPr>
              <a:buFont typeface="Arial" pitchFamily="34" charset="0"/>
              <a:buChar char="•"/>
            </a:pPr>
            <a:r>
              <a:rPr lang="en-US" sz="1100" dirty="0" smtClean="0">
                <a:solidFill>
                  <a:schemeClr val="bg1"/>
                </a:solidFill>
              </a:rPr>
              <a:t> Social Identity Theory</a:t>
            </a:r>
          </a:p>
          <a:p>
            <a:pPr>
              <a:buFont typeface="Arial" pitchFamily="34" charset="0"/>
              <a:buChar char="•"/>
            </a:pPr>
            <a:r>
              <a:rPr lang="en-US" sz="1100" dirty="0" smtClean="0">
                <a:solidFill>
                  <a:schemeClr val="bg1"/>
                </a:solidFill>
              </a:rPr>
              <a:t> Close Friends/The Clique/The Crowd</a:t>
            </a:r>
          </a:p>
          <a:p>
            <a:pPr>
              <a:buFont typeface="Arial" pitchFamily="34" charset="0"/>
              <a:buChar char="•"/>
            </a:pPr>
            <a:r>
              <a:rPr lang="en-US" sz="1100" dirty="0" smtClean="0">
                <a:solidFill>
                  <a:schemeClr val="bg1"/>
                </a:solidFill>
              </a:rPr>
              <a:t> Adolescent Society – students are oriented towards their peers; most peers gain status popularity via non-academic pursuits</a:t>
            </a:r>
          </a:p>
          <a:p>
            <a:pPr>
              <a:buFont typeface="Arial" pitchFamily="34" charset="0"/>
              <a:buChar char="•"/>
            </a:pPr>
            <a:r>
              <a:rPr lang="en-US" sz="1100" dirty="0" smtClean="0">
                <a:solidFill>
                  <a:schemeClr val="bg1"/>
                </a:solidFill>
              </a:rPr>
              <a:t> Prevailing Norm </a:t>
            </a:r>
            <a:r>
              <a:rPr lang="en-US" sz="1100" dirty="0" smtClean="0">
                <a:solidFill>
                  <a:schemeClr val="bg1"/>
                </a:solidFill>
                <a:sym typeface="Wingdings" pitchFamily="2" charset="2"/>
              </a:rPr>
              <a:t> “Getting by </a:t>
            </a:r>
            <a:r>
              <a:rPr lang="en-US" sz="1100" smtClean="0">
                <a:solidFill>
                  <a:schemeClr val="bg1"/>
                </a:solidFill>
                <a:sym typeface="Wingdings" pitchFamily="2" charset="2"/>
              </a:rPr>
              <a:t>without showing off”</a:t>
            </a:r>
            <a:r>
              <a:rPr lang="en-US" sz="1100" smtClean="0">
                <a:solidFill>
                  <a:schemeClr val="bg1"/>
                </a:solidFill>
              </a:rPr>
              <a:t> </a:t>
            </a:r>
            <a:endParaRPr lang="en-US" sz="1100" dirty="0" smtClean="0">
              <a:solidFill>
                <a:schemeClr val="bg1"/>
              </a:solidFill>
            </a:endParaRPr>
          </a:p>
          <a:p>
            <a:pPr>
              <a:buFont typeface="Arial" pitchFamily="34" charset="0"/>
              <a:buChar char="•"/>
            </a:pPr>
            <a:r>
              <a:rPr lang="en-US" sz="1100" dirty="0" smtClean="0">
                <a:solidFill>
                  <a:schemeClr val="bg1"/>
                </a:solidFill>
              </a:rPr>
              <a:t> “Crowds” -- Socially Elite (20%); Alienated (20%); Average (“</a:t>
            </a:r>
            <a:r>
              <a:rPr lang="en-US" sz="1100" dirty="0" err="1" smtClean="0">
                <a:solidFill>
                  <a:schemeClr val="bg1"/>
                </a:solidFill>
              </a:rPr>
              <a:t>Normals</a:t>
            </a:r>
            <a:r>
              <a:rPr lang="en-US" sz="1100" dirty="0" smtClean="0">
                <a:solidFill>
                  <a:schemeClr val="bg1"/>
                </a:solidFill>
              </a:rPr>
              <a:t>”) (30%); Ethnic-Race (10-15%); “Brains” (&lt; 5%) </a:t>
            </a:r>
          </a:p>
          <a:p>
            <a:pPr>
              <a:buFont typeface="Arial" pitchFamily="34" charset="0"/>
              <a:buChar char="•"/>
            </a:pPr>
            <a:r>
              <a:rPr lang="en-US" sz="1100" dirty="0" smtClean="0">
                <a:solidFill>
                  <a:schemeClr val="bg1"/>
                </a:solidFill>
              </a:rPr>
              <a:t> LAUNCH/TERRITORIES/</a:t>
            </a:r>
          </a:p>
          <a:p>
            <a:r>
              <a:rPr lang="en-US" sz="1100" dirty="0" smtClean="0">
                <a:solidFill>
                  <a:schemeClr val="bg1"/>
                </a:solidFill>
              </a:rPr>
              <a:t>NAVIGATION</a:t>
            </a:r>
          </a:p>
          <a:p>
            <a:pPr>
              <a:buFont typeface="Arial" pitchFamily="34" charset="0"/>
              <a:buChar char="•"/>
            </a:pPr>
            <a:r>
              <a:rPr lang="en-US" sz="1100" dirty="0" smtClean="0">
                <a:solidFill>
                  <a:schemeClr val="bg1"/>
                </a:solidFill>
              </a:rPr>
              <a:t> Families effects are INDIRECT </a:t>
            </a:r>
            <a:r>
              <a:rPr lang="en-US" sz="1100" dirty="0" smtClean="0">
                <a:solidFill>
                  <a:schemeClr val="bg1"/>
                </a:solidFill>
                <a:sym typeface="Wingdings" pitchFamily="2" charset="2"/>
              </a:rPr>
              <a:t> they select the peer environment (e.g., schools, neighborhoods, clubs/</a:t>
            </a:r>
            <a:r>
              <a:rPr lang="en-US" sz="1100" dirty="0" err="1" smtClean="0">
                <a:solidFill>
                  <a:schemeClr val="bg1"/>
                </a:solidFill>
                <a:sym typeface="Wingdings" pitchFamily="2" charset="2"/>
              </a:rPr>
              <a:t>extracurriculars</a:t>
            </a:r>
            <a:r>
              <a:rPr lang="en-US" sz="1100" dirty="0" smtClean="0">
                <a:solidFill>
                  <a:schemeClr val="bg1"/>
                </a:solidFill>
                <a:sym typeface="Wingdings" pitchFamily="2" charset="2"/>
              </a:rPr>
              <a:t>)</a:t>
            </a:r>
            <a:endParaRPr lang="en-US" sz="1100" dirty="0" smtClean="0">
              <a:solidFill>
                <a:schemeClr val="bg1"/>
              </a:solidFill>
            </a:endParaRPr>
          </a:p>
        </p:txBody>
      </p:sp>
      <p:sp>
        <p:nvSpPr>
          <p:cNvPr id="14" name="TextBox 13"/>
          <p:cNvSpPr txBox="1"/>
          <p:nvPr/>
        </p:nvSpPr>
        <p:spPr>
          <a:xfrm>
            <a:off x="5410200" y="2631519"/>
            <a:ext cx="1828800" cy="2092881"/>
          </a:xfrm>
          <a:prstGeom prst="rect">
            <a:avLst/>
          </a:prstGeom>
          <a:solidFill>
            <a:schemeClr val="tx2">
              <a:lumMod val="75000"/>
            </a:schemeClr>
          </a:solidFill>
        </p:spPr>
        <p:txBody>
          <a:bodyPr wrap="square" rtlCol="0">
            <a:spAutoFit/>
          </a:bodyPr>
          <a:lstStyle/>
          <a:p>
            <a:r>
              <a:rPr lang="en-US" sz="1000" b="1" dirty="0" smtClean="0">
                <a:solidFill>
                  <a:schemeClr val="bg1"/>
                </a:solidFill>
              </a:rPr>
              <a:t>RACE-ETHNIC INEQUALITY</a:t>
            </a:r>
          </a:p>
          <a:p>
            <a:pPr>
              <a:buFont typeface="Arial" pitchFamily="34" charset="0"/>
              <a:buChar char="•"/>
            </a:pPr>
            <a:r>
              <a:rPr lang="en-US" sz="1000" dirty="0" smtClean="0">
                <a:solidFill>
                  <a:schemeClr val="bg1"/>
                </a:solidFill>
              </a:rPr>
              <a:t>  R-E differences emerge  as early as 24 months, and they grow bigger as children enter and progress through school</a:t>
            </a:r>
          </a:p>
          <a:p>
            <a:pPr>
              <a:buFont typeface="Arial" pitchFamily="34" charset="0"/>
              <a:buChar char="•"/>
            </a:pPr>
            <a:r>
              <a:rPr lang="en-US" sz="1000" dirty="0" smtClean="0">
                <a:solidFill>
                  <a:schemeClr val="bg1"/>
                </a:solidFill>
              </a:rPr>
              <a:t> Big B-W differences in SES, but these only account for 1/3 of the B-W gap</a:t>
            </a:r>
          </a:p>
          <a:p>
            <a:pPr>
              <a:buFont typeface="Arial" pitchFamily="34" charset="0"/>
              <a:buChar char="•"/>
            </a:pPr>
            <a:r>
              <a:rPr lang="en-US" sz="1000" dirty="0" smtClean="0">
                <a:solidFill>
                  <a:schemeClr val="bg1"/>
                </a:solidFill>
              </a:rPr>
              <a:t> Summer learning trend is OPPOSITE of SES </a:t>
            </a:r>
            <a:r>
              <a:rPr lang="en-US" sz="1000" dirty="0" smtClean="0">
                <a:solidFill>
                  <a:schemeClr val="bg1"/>
                </a:solidFill>
                <a:sym typeface="Wingdings" pitchFamily="2" charset="2"/>
              </a:rPr>
              <a:t> Equal B-W learning in summer, B-W gap gets bigger during the school year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Five: Framing</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667000" y="1676400"/>
            <a:ext cx="364807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2591</TotalTime>
  <Words>3880</Words>
  <Application>Microsoft Office PowerPoint</Application>
  <PresentationFormat>On-screen Show (4:3)</PresentationFormat>
  <Paragraphs>250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Tips for First Time Teachers</vt:lpstr>
      <vt:lpstr>Tip One: Goal Setting</vt:lpstr>
      <vt:lpstr>Tip Two: Set your Target</vt:lpstr>
      <vt:lpstr>Tip Three: Alignment</vt:lpstr>
      <vt:lpstr>Tip Four: Practice</vt:lpstr>
      <vt:lpstr>Tip Four: Practice</vt:lpstr>
      <vt:lpstr>Tip Four: Practice</vt:lpstr>
      <vt:lpstr>PowerPoint Presentation</vt:lpstr>
      <vt:lpstr>Tip Five: Framing</vt:lpstr>
      <vt:lpstr>Tip Six: Zone of Proximal Development</vt:lpstr>
      <vt:lpstr>Tip Seven: Make it Stick</vt:lpstr>
      <vt:lpstr>Tip Seven: Make it Stick</vt:lpstr>
      <vt:lpstr>Tip Seven-A: The Unexpected</vt:lpstr>
      <vt:lpstr>Tip Seven-B: Be Concrete</vt:lpstr>
      <vt:lpstr>Tip Seven-C: Use Stories</vt:lpstr>
      <vt:lpstr>Tip Eight: Disposition</vt:lpstr>
      <vt:lpstr>Tip Nine: Mentoring</vt:lpstr>
      <vt:lpstr>My Final Tip</vt:lpstr>
      <vt:lpstr>Recommended</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Time Teaching Tips</dc:title>
  <dc:creator>wcarbona</dc:creator>
  <cp:lastModifiedBy>Rebecca Overmyer</cp:lastModifiedBy>
  <cp:revision>81</cp:revision>
  <dcterms:created xsi:type="dcterms:W3CDTF">2010-04-09T00:44:41Z</dcterms:created>
  <dcterms:modified xsi:type="dcterms:W3CDTF">2015-05-26T16:24:13Z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1775647197</vt:i4>
  </property>
  <property fmtid="{D5CDD505-2E9C-101B-9397-08002B2CF9AE}" pid="3" name="_NewReviewCycle">
    <vt:lpwstr/>
  </property>
  <property fmtid="{D5CDD505-2E9C-101B-9397-08002B2CF9AE}" pid="4" name="_EmailSubject">
    <vt:lpwstr>teaching ppt</vt:lpwstr>
  </property>
  <property fmtid="{D5CDD505-2E9C-101B-9397-08002B2CF9AE}" pid="5" name="_AuthorEmail">
    <vt:lpwstr>William.Carbonaro.1@nd.edu</vt:lpwstr>
  </property>
  <property fmtid="{D5CDD505-2E9C-101B-9397-08002B2CF9AE}" pid="6" name="_AuthorEmailDisplayName">
    <vt:lpwstr>William Carbonaro</vt:lpwstr>
  </property>
</Properties>
</file>